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6"/>
  </p:notesMasterIdLst>
  <p:sldIdLst>
    <p:sldId id="258" r:id="rId2"/>
    <p:sldId id="260" r:id="rId3"/>
    <p:sldId id="457" r:id="rId4"/>
    <p:sldId id="329" r:id="rId5"/>
    <p:sldId id="340" r:id="rId6"/>
    <p:sldId id="797" r:id="rId7"/>
    <p:sldId id="458" r:id="rId8"/>
    <p:sldId id="321" r:id="rId9"/>
    <p:sldId id="314" r:id="rId10"/>
    <p:sldId id="418" r:id="rId11"/>
    <p:sldId id="459" r:id="rId12"/>
    <p:sldId id="406" r:id="rId13"/>
    <p:sldId id="460" r:id="rId14"/>
    <p:sldId id="461" r:id="rId15"/>
    <p:sldId id="462" r:id="rId16"/>
    <p:sldId id="463" r:id="rId17"/>
    <p:sldId id="555" r:id="rId18"/>
    <p:sldId id="464" r:id="rId19"/>
    <p:sldId id="441" r:id="rId20"/>
    <p:sldId id="804" r:id="rId21"/>
    <p:sldId id="465" r:id="rId22"/>
    <p:sldId id="466" r:id="rId23"/>
    <p:sldId id="467" r:id="rId24"/>
    <p:sldId id="468" r:id="rId25"/>
    <p:sldId id="469" r:id="rId26"/>
    <p:sldId id="802" r:id="rId27"/>
    <p:sldId id="799" r:id="rId28"/>
    <p:sldId id="471" r:id="rId29"/>
    <p:sldId id="472" r:id="rId30"/>
    <p:sldId id="473" r:id="rId31"/>
    <p:sldId id="474" r:id="rId32"/>
    <p:sldId id="482" r:id="rId33"/>
    <p:sldId id="475" r:id="rId34"/>
    <p:sldId id="476" r:id="rId35"/>
    <p:sldId id="477" r:id="rId36"/>
    <p:sldId id="478" r:id="rId37"/>
    <p:sldId id="479" r:id="rId38"/>
    <p:sldId id="451" r:id="rId39"/>
    <p:sldId id="452" r:id="rId40"/>
    <p:sldId id="338" r:id="rId41"/>
    <p:sldId id="481" r:id="rId42"/>
    <p:sldId id="387" r:id="rId43"/>
    <p:sldId id="803" r:id="rId44"/>
    <p:sldId id="264" r:id="rId45"/>
  </p:sldIdLst>
  <p:sldSz cx="12239625" cy="6840538"/>
  <p:notesSz cx="6858000" cy="9144000"/>
  <p:embeddedFontLst>
    <p:embeddedFont>
      <p:font typeface="Calibri" panose="020F0502020204030204" pitchFamily="34" charset="0"/>
      <p:regular r:id="rId47"/>
      <p:bold r:id="rId48"/>
      <p:italic r:id="rId49"/>
      <p:boldItalic r:id="rId50"/>
    </p:embeddedFont>
    <p:embeddedFont>
      <p:font typeface="Cambria Math" panose="02040503050406030204" pitchFamily="18" charset="0"/>
      <p:regular r:id="rId51"/>
    </p:embeddedFont>
    <p:embeddedFont>
      <p:font typeface="Comic Sans MS" panose="030F0702030302020204" pitchFamily="66" charset="0"/>
      <p:regular r:id="rId52"/>
      <p:bold r:id="rId53"/>
      <p:italic r:id="rId54"/>
      <p:boldItalic r:id="rId55"/>
    </p:embeddedFont>
    <p:embeddedFont>
      <p:font typeface="IBM Plex Mono" panose="020B0509050203000203" pitchFamily="49" charset="-52"/>
      <p:regular r:id="rId56"/>
      <p:bold r:id="rId57"/>
      <p:italic r:id="rId58"/>
      <p:boldItalic r:id="rId59"/>
    </p:embeddedFont>
    <p:embeddedFont>
      <p:font typeface="Montserrat" panose="00000500000000000000" pitchFamily="2" charset="-52"/>
      <p:regular r:id="rId60"/>
      <p:bold r:id="rId61"/>
      <p:italic r:id="rId62"/>
      <p:boldItalic r:id="rId63"/>
    </p:embeddedFont>
    <p:embeddedFont>
      <p:font typeface="Montserrat Black" panose="00000A00000000000000" pitchFamily="2" charset="-52"/>
      <p:bold r:id="rId64"/>
      <p:boldItalic r:id="rId65"/>
    </p:embeddedFont>
    <p:embeddedFont>
      <p:font typeface="Source Sans Pro" panose="020B0503030403020204" pitchFamily="34"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55" userDrawn="1">
          <p15:clr>
            <a:srgbClr val="A4A3A4"/>
          </p15:clr>
        </p15:guide>
        <p15:guide id="2" orient="horz" pos="1310" userDrawn="1">
          <p15:clr>
            <a:srgbClr val="A4A3A4"/>
          </p15:clr>
        </p15:guide>
        <p15:guide id="3" pos="7228" userDrawn="1">
          <p15:clr>
            <a:srgbClr val="9AA0A6"/>
          </p15:clr>
        </p15:guide>
        <p15:guide id="4" orient="horz" pos="287" userDrawn="1">
          <p15:clr>
            <a:srgbClr val="9AA0A6"/>
          </p15:clr>
        </p15:guide>
        <p15:guide id="5" orient="horz" pos="4022" userDrawn="1">
          <p15:clr>
            <a:srgbClr val="9AA0A6"/>
          </p15:clr>
        </p15:guide>
        <p15:guide id="6" pos="5783" userDrawn="1">
          <p15:clr>
            <a:srgbClr val="9AA0A6"/>
          </p15:clr>
        </p15:guide>
        <p15:guide id="7" pos="482" userDrawn="1">
          <p15:clr>
            <a:srgbClr val="9AA0A6"/>
          </p15:clr>
        </p15:guide>
        <p15:guide id="8" orient="horz" pos="766" userDrawn="1">
          <p15:clr>
            <a:srgbClr val="9AA0A6"/>
          </p15:clr>
        </p15:guide>
        <p15:guide id="9" orient="horz" pos="383" userDrawn="1">
          <p15:clr>
            <a:srgbClr val="9AA0A6"/>
          </p15:clr>
        </p15:guide>
        <p15:guide id="10" orient="horz" pos="992"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62" y="792"/>
      </p:cViewPr>
      <p:guideLst>
        <p:guide pos="3855"/>
        <p:guide orient="horz" pos="1310"/>
        <p:guide pos="7228"/>
        <p:guide orient="horz" pos="287"/>
        <p:guide orient="horz" pos="4022"/>
        <p:guide pos="5783"/>
        <p:guide pos="482"/>
        <p:guide orient="horz" pos="766"/>
        <p:guide orient="horz" pos="383"/>
        <p:guide orient="horz" pos="9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c613ab3f7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gbc613ab3f7_0_45: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964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0882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143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7926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440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40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2375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6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0778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64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79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184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596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61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957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07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337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518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567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51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2258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281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127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487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739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036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925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72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3295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474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99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69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723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2717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6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995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c613ab3f7_0_573: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c613ab3f7_0_5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935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95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570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925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651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Обложка 1">
  <p:cSld name="3_01 - BLANK">
    <p:bg>
      <p:bgPr>
        <a:solidFill>
          <a:schemeClr val="dk1"/>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30939"/>
          <a:stretch/>
        </p:blipFill>
        <p:spPr>
          <a:xfrm>
            <a:off x="4581997" y="0"/>
            <a:ext cx="7657630" cy="6197082"/>
          </a:xfrm>
          <a:prstGeom prst="rect">
            <a:avLst/>
          </a:prstGeom>
          <a:noFill/>
          <a:ln>
            <a:noFill/>
          </a:ln>
        </p:spPr>
      </p:pic>
      <p:pic>
        <p:nvPicPr>
          <p:cNvPr id="12" name="Google Shape;12;p2"/>
          <p:cNvPicPr preferRelativeResize="0"/>
          <p:nvPr/>
        </p:nvPicPr>
        <p:blipFill>
          <a:blip r:embed="rId3">
            <a:alphaModFix/>
          </a:blip>
          <a:stretch>
            <a:fillRect/>
          </a:stretch>
        </p:blipFill>
        <p:spPr>
          <a:xfrm>
            <a:off x="764977" y="374371"/>
            <a:ext cx="2262636" cy="483296"/>
          </a:xfrm>
          <a:prstGeom prst="rect">
            <a:avLst/>
          </a:prstGeom>
          <a:noFill/>
          <a:ln>
            <a:noFill/>
          </a:ln>
        </p:spPr>
      </p:pic>
      <p:sp>
        <p:nvSpPr>
          <p:cNvPr id="13" name="Google Shape;13;p2"/>
          <p:cNvSpPr txBox="1">
            <a:spLocks noGrp="1"/>
          </p:cNvSpPr>
          <p:nvPr>
            <p:ph type="title"/>
          </p:nvPr>
        </p:nvSpPr>
        <p:spPr>
          <a:xfrm>
            <a:off x="767655" y="2596744"/>
            <a:ext cx="4660133" cy="142995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4" name="Google Shape;14;p2"/>
          <p:cNvCxnSpPr/>
          <p:nvPr/>
        </p:nvCxnSpPr>
        <p:spPr>
          <a:xfrm>
            <a:off x="764976" y="5191647"/>
            <a:ext cx="5362466" cy="0"/>
          </a:xfrm>
          <a:prstGeom prst="straightConnector1">
            <a:avLst/>
          </a:prstGeom>
          <a:noFill/>
          <a:ln w="9525" cap="flat" cmpd="sng">
            <a:solidFill>
              <a:schemeClr val="lt1"/>
            </a:solidFill>
            <a:prstDash val="solid"/>
            <a:round/>
            <a:headEnd type="none" w="med" len="med"/>
            <a:tailEnd type="none" w="med" len="med"/>
          </a:ln>
        </p:spPr>
      </p:cxnSp>
      <p:sp>
        <p:nvSpPr>
          <p:cNvPr id="15" name="Google Shape;15;p2"/>
          <p:cNvSpPr txBox="1">
            <a:spLocks noGrp="1"/>
          </p:cNvSpPr>
          <p:nvPr>
            <p:ph type="subTitle" idx="1"/>
          </p:nvPr>
        </p:nvSpPr>
        <p:spPr>
          <a:xfrm>
            <a:off x="754937" y="5337770"/>
            <a:ext cx="5362466" cy="312403"/>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400"/>
              <a:buFont typeface="Montserrat"/>
              <a:buNone/>
              <a:defRPr b="1">
                <a:solidFill>
                  <a:srgbClr val="01C60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body" idx="2"/>
          </p:nvPr>
        </p:nvSpPr>
        <p:spPr>
          <a:xfrm>
            <a:off x="767520" y="5702942"/>
            <a:ext cx="5362466" cy="2153702"/>
          </a:xfrm>
          <a:prstGeom prst="rect">
            <a:avLst/>
          </a:prstGeom>
          <a:noFill/>
          <a:ln>
            <a:noFill/>
          </a:ln>
        </p:spPr>
        <p:txBody>
          <a:bodyPr spcFirstLastPara="1" wrap="square" lIns="0" tIns="0" rIns="0" bIns="0" anchor="t" anchorCtr="0">
            <a:noAutofit/>
          </a:bodyPr>
          <a:lstStyle>
            <a:lvl1pPr marL="608030" lvl="0" indent="-380019">
              <a:spcBef>
                <a:spcPts val="0"/>
              </a:spcBef>
              <a:spcAft>
                <a:spcPts val="0"/>
              </a:spcAft>
              <a:buClr>
                <a:schemeClr val="lt1"/>
              </a:buClr>
              <a:buSzPts val="900"/>
              <a:buChar char="●"/>
              <a:defRPr sz="1197">
                <a:solidFill>
                  <a:schemeClr val="lt1"/>
                </a:solidFill>
              </a:defRPr>
            </a:lvl1pPr>
            <a:lvl2pPr marL="1216061" lvl="1" indent="-380019">
              <a:spcBef>
                <a:spcPts val="0"/>
              </a:spcBef>
              <a:spcAft>
                <a:spcPts val="0"/>
              </a:spcAft>
              <a:buClr>
                <a:schemeClr val="lt1"/>
              </a:buClr>
              <a:buSzPts val="900"/>
              <a:buChar char="○"/>
              <a:defRPr sz="1197">
                <a:solidFill>
                  <a:schemeClr val="lt1"/>
                </a:solidFill>
              </a:defRPr>
            </a:lvl2pPr>
            <a:lvl3pPr marL="1824091" lvl="2" indent="-380019">
              <a:spcBef>
                <a:spcPts val="0"/>
              </a:spcBef>
              <a:spcAft>
                <a:spcPts val="0"/>
              </a:spcAft>
              <a:buClr>
                <a:schemeClr val="lt1"/>
              </a:buClr>
              <a:buSzPts val="900"/>
              <a:buChar char="■"/>
              <a:defRPr sz="1197">
                <a:solidFill>
                  <a:schemeClr val="lt1"/>
                </a:solidFill>
              </a:defRPr>
            </a:lvl3pPr>
            <a:lvl4pPr marL="2432121" lvl="3" indent="-380019">
              <a:spcBef>
                <a:spcPts val="0"/>
              </a:spcBef>
              <a:spcAft>
                <a:spcPts val="0"/>
              </a:spcAft>
              <a:buClr>
                <a:schemeClr val="lt1"/>
              </a:buClr>
              <a:buSzPts val="900"/>
              <a:buChar char="●"/>
              <a:defRPr sz="1197">
                <a:solidFill>
                  <a:schemeClr val="lt1"/>
                </a:solidFill>
              </a:defRPr>
            </a:lvl4pPr>
            <a:lvl5pPr marL="3040151" lvl="4" indent="-380019">
              <a:spcBef>
                <a:spcPts val="0"/>
              </a:spcBef>
              <a:spcAft>
                <a:spcPts val="0"/>
              </a:spcAft>
              <a:buClr>
                <a:schemeClr val="lt1"/>
              </a:buClr>
              <a:buSzPts val="900"/>
              <a:buChar char="○"/>
              <a:defRPr sz="1197">
                <a:solidFill>
                  <a:schemeClr val="lt1"/>
                </a:solidFill>
              </a:defRPr>
            </a:lvl5pPr>
            <a:lvl6pPr marL="3648182" lvl="5" indent="-380019">
              <a:spcBef>
                <a:spcPts val="0"/>
              </a:spcBef>
              <a:spcAft>
                <a:spcPts val="0"/>
              </a:spcAft>
              <a:buClr>
                <a:schemeClr val="lt1"/>
              </a:buClr>
              <a:buSzPts val="900"/>
              <a:buChar char="■"/>
              <a:defRPr sz="1197">
                <a:solidFill>
                  <a:schemeClr val="lt1"/>
                </a:solidFill>
              </a:defRPr>
            </a:lvl6pPr>
            <a:lvl7pPr marL="4256212" lvl="6" indent="-380019">
              <a:spcBef>
                <a:spcPts val="0"/>
              </a:spcBef>
              <a:spcAft>
                <a:spcPts val="0"/>
              </a:spcAft>
              <a:buClr>
                <a:schemeClr val="lt1"/>
              </a:buClr>
              <a:buSzPts val="900"/>
              <a:buChar char="●"/>
              <a:defRPr sz="1197">
                <a:solidFill>
                  <a:schemeClr val="lt1"/>
                </a:solidFill>
              </a:defRPr>
            </a:lvl7pPr>
            <a:lvl8pPr marL="4864242" lvl="7" indent="-380019">
              <a:spcBef>
                <a:spcPts val="0"/>
              </a:spcBef>
              <a:spcAft>
                <a:spcPts val="0"/>
              </a:spcAft>
              <a:buClr>
                <a:schemeClr val="lt1"/>
              </a:buClr>
              <a:buSzPts val="900"/>
              <a:buChar char="○"/>
              <a:defRPr sz="1197">
                <a:solidFill>
                  <a:schemeClr val="lt1"/>
                </a:solidFill>
              </a:defRPr>
            </a:lvl8pPr>
            <a:lvl9pPr marL="5472273" lvl="8" indent="-380019">
              <a:spcBef>
                <a:spcPts val="0"/>
              </a:spcBef>
              <a:spcAft>
                <a:spcPts val="0"/>
              </a:spcAft>
              <a:buClr>
                <a:schemeClr val="lt1"/>
              </a:buClr>
              <a:buSzPts val="900"/>
              <a:buChar char="■"/>
              <a:defRPr sz="1197">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orient="horz" pos="287" userDrawn="1">
          <p15:clr>
            <a:srgbClr val="FA7B17"/>
          </p15:clr>
        </p15:guide>
        <p15:guide id="3" pos="7228" userDrawn="1">
          <p15:clr>
            <a:srgbClr val="FA7B17"/>
          </p15:clr>
        </p15:guide>
        <p15:guide id="4" orient="horz" pos="4022" userDrawn="1">
          <p15:clr>
            <a:srgbClr val="FA7B17"/>
          </p15:clr>
        </p15:guide>
        <p15:guide id="5" pos="3855" userDrawn="1">
          <p15:clr>
            <a:srgbClr val="FA7B17"/>
          </p15:clr>
        </p15:guide>
        <p15:guide id="6" orient="horz" pos="3504" userDrawn="1">
          <p15:clr>
            <a:srgbClr val="FA7B17"/>
          </p15:clr>
        </p15:guide>
        <p15:guide id="7" orient="horz" pos="3685" userDrawn="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 2">
  <p:cSld name="CUSTOM_5_1">
    <p:bg>
      <p:bgPr>
        <a:solidFill>
          <a:srgbClr val="FFFFFF"/>
        </a:solid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0" name="Google Shape;60;p11"/>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61" name="Google Shape;61;p11"/>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место для иконок 1">
  <p:cSld name="CUSTOM_4">
    <p:spTree>
      <p:nvGrpSpPr>
        <p:cNvPr id="1" name="Shape 62"/>
        <p:cNvGrpSpPr/>
        <p:nvPr/>
      </p:nvGrpSpPr>
      <p:grpSpPr>
        <a:xfrm>
          <a:off x="0" y="0"/>
          <a:ext cx="0" cy="0"/>
          <a:chOff x="0" y="0"/>
          <a:chExt cx="0" cy="0"/>
        </a:xfrm>
      </p:grpSpPr>
      <p:sp>
        <p:nvSpPr>
          <p:cNvPr id="63" name="Google Shape;63;p12"/>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2"/>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12"/>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66" name="Google Shape;66;p12"/>
          <p:cNvSpPr txBox="1">
            <a:spLocks noGrp="1"/>
          </p:cNvSpPr>
          <p:nvPr>
            <p:ph type="body" idx="3"/>
          </p:nvPr>
        </p:nvSpPr>
        <p:spPr>
          <a:xfrm>
            <a:off x="1529953" y="2791507"/>
            <a:ext cx="4592269" cy="377795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pos="964" userDrawn="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место для иконок 2">
  <p:cSld name="CUSTOM_4_1">
    <p:bg>
      <p:bgPr>
        <a:solidFill>
          <a:srgbClr val="FFFFFF"/>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9" name="Google Shape;69;p13"/>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71" name="Google Shape;71;p13"/>
          <p:cNvSpPr txBox="1">
            <a:spLocks noGrp="1"/>
          </p:cNvSpPr>
          <p:nvPr>
            <p:ph type="body" idx="3"/>
          </p:nvPr>
        </p:nvSpPr>
        <p:spPr>
          <a:xfrm>
            <a:off x="1529953" y="2791507"/>
            <a:ext cx="4592269" cy="377795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pos="964" userDrawn="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задание 1">
  <p:cSld name="CUSTOM_3">
    <p:spTree>
      <p:nvGrpSpPr>
        <p:cNvPr id="1" name="Shape 72"/>
        <p:cNvGrpSpPr/>
        <p:nvPr/>
      </p:nvGrpSpPr>
      <p:grpSpPr>
        <a:xfrm>
          <a:off x="0" y="0"/>
          <a:ext cx="0" cy="0"/>
          <a:chOff x="0" y="0"/>
          <a:chExt cx="0" cy="0"/>
        </a:xfrm>
      </p:grpSpPr>
      <p:sp>
        <p:nvSpPr>
          <p:cNvPr id="73" name="Google Shape;73;p14"/>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4"/>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4"/>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76" name="Google Shape;76;p14"/>
          <p:cNvSpPr txBox="1">
            <a:spLocks noGrp="1"/>
          </p:cNvSpPr>
          <p:nvPr>
            <p:ph type="body" idx="3"/>
          </p:nvPr>
        </p:nvSpPr>
        <p:spPr>
          <a:xfrm>
            <a:off x="761128" y="2791509"/>
            <a:ext cx="5354836"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cxnSp>
        <p:nvCxnSpPr>
          <p:cNvPr id="77" name="Google Shape;77;p14"/>
          <p:cNvCxnSpPr/>
          <p:nvPr/>
        </p:nvCxnSpPr>
        <p:spPr>
          <a:xfrm>
            <a:off x="774279" y="5092733"/>
            <a:ext cx="5363269" cy="0"/>
          </a:xfrm>
          <a:prstGeom prst="straightConnector1">
            <a:avLst/>
          </a:prstGeom>
          <a:noFill/>
          <a:ln w="9525" cap="flat" cmpd="sng">
            <a:solidFill>
              <a:schemeClr val="lt1"/>
            </a:solidFill>
            <a:prstDash val="solid"/>
            <a:round/>
            <a:headEnd type="none" w="med" len="med"/>
            <a:tailEnd type="none" w="med" len="med"/>
          </a:ln>
        </p:spPr>
      </p:cxnSp>
      <p:sp>
        <p:nvSpPr>
          <p:cNvPr id="78" name="Google Shape;78;p14"/>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orient="horz" pos="3460" userDrawn="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задание 2">
  <p:cSld name="CUSTOM_3_1">
    <p:bg>
      <p:bgPr>
        <a:solidFill>
          <a:srgbClr val="FFFFFF"/>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 name="Google Shape;82;p15"/>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 name="Google Shape;83;p15"/>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84" name="Google Shape;84;p15"/>
          <p:cNvSpPr txBox="1">
            <a:spLocks noGrp="1"/>
          </p:cNvSpPr>
          <p:nvPr>
            <p:ph type="body" idx="3"/>
          </p:nvPr>
        </p:nvSpPr>
        <p:spPr>
          <a:xfrm>
            <a:off x="761128" y="2791509"/>
            <a:ext cx="5354836"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cxnSp>
        <p:nvCxnSpPr>
          <p:cNvPr id="85" name="Google Shape;85;p15"/>
          <p:cNvCxnSpPr/>
          <p:nvPr/>
        </p:nvCxnSpPr>
        <p:spPr>
          <a:xfrm>
            <a:off x="774279" y="5092733"/>
            <a:ext cx="5363269" cy="0"/>
          </a:xfrm>
          <a:prstGeom prst="straightConnector1">
            <a:avLst/>
          </a:prstGeom>
          <a:noFill/>
          <a:ln w="9525" cap="flat" cmpd="sng">
            <a:solidFill>
              <a:schemeClr val="dk1"/>
            </a:solidFill>
            <a:prstDash val="solid"/>
            <a:round/>
            <a:headEnd type="none" w="med" len="med"/>
            <a:tailEnd type="none" w="med" len="med"/>
          </a:ln>
        </p:spPr>
      </p:cxnSp>
      <p:sp>
        <p:nvSpPr>
          <p:cNvPr id="86" name="Google Shape;86;p15"/>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5"/>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orient="horz" pos="3460" userDrawn="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 2">
  <p:cSld name="CUSTOM_2">
    <p:bg>
      <p:bgPr>
        <a:solidFill>
          <a:schemeClr val="lt1"/>
        </a:solid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0" name="Google Shape;90;p16"/>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16"/>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92" name="Google Shape;92;p16"/>
          <p:cNvSpPr txBox="1">
            <a:spLocks noGrp="1"/>
          </p:cNvSpPr>
          <p:nvPr>
            <p:ph type="body" idx="3"/>
          </p:nvPr>
        </p:nvSpPr>
        <p:spPr>
          <a:xfrm>
            <a:off x="761128" y="2791507"/>
            <a:ext cx="5361261" cy="3592829"/>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Раздел 1.1">
  <p:cSld name="CUSTOM_6">
    <p:spTree>
      <p:nvGrpSpPr>
        <p:cNvPr id="1" name="Shape 93"/>
        <p:cNvGrpSpPr/>
        <p:nvPr/>
      </p:nvGrpSpPr>
      <p:grpSpPr>
        <a:xfrm>
          <a:off x="0" y="0"/>
          <a:ext cx="0" cy="0"/>
          <a:chOff x="0" y="0"/>
          <a:chExt cx="0" cy="0"/>
        </a:xfrm>
      </p:grpSpPr>
      <p:pic>
        <p:nvPicPr>
          <p:cNvPr id="94" name="Google Shape;94;p17"/>
          <p:cNvPicPr preferRelativeResize="0"/>
          <p:nvPr/>
        </p:nvPicPr>
        <p:blipFill rotWithShape="1">
          <a:blip r:embed="rId2">
            <a:alphaModFix/>
          </a:blip>
          <a:srcRect l="30939"/>
          <a:stretch/>
        </p:blipFill>
        <p:spPr>
          <a:xfrm flipH="1">
            <a:off x="2" y="1"/>
            <a:ext cx="5181024" cy="4192862"/>
          </a:xfrm>
          <a:prstGeom prst="rect">
            <a:avLst/>
          </a:prstGeom>
          <a:noFill/>
          <a:ln>
            <a:noFill/>
          </a:ln>
        </p:spPr>
      </p:pic>
      <p:sp>
        <p:nvSpPr>
          <p:cNvPr id="95" name="Google Shape;95;p17"/>
          <p:cNvSpPr txBox="1">
            <a:spLocks noGrp="1"/>
          </p:cNvSpPr>
          <p:nvPr>
            <p:ph type="title"/>
          </p:nvPr>
        </p:nvSpPr>
        <p:spPr>
          <a:xfrm>
            <a:off x="767453" y="4432217"/>
            <a:ext cx="5354836" cy="2174848"/>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Раздел 1.2">
  <p:cSld name="CUSTOM_6_2">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764977" y="729822"/>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8" name="Google Shape;98;p18"/>
          <p:cNvPicPr preferRelativeResize="0"/>
          <p:nvPr/>
        </p:nvPicPr>
        <p:blipFill rotWithShape="1">
          <a:blip r:embed="rId2">
            <a:alphaModFix/>
          </a:blip>
          <a:srcRect l="30939"/>
          <a:stretch/>
        </p:blipFill>
        <p:spPr>
          <a:xfrm rot="10800000">
            <a:off x="2" y="2718394"/>
            <a:ext cx="5093618" cy="412214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guide id="6" orient="horz" pos="766" userDrawn="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Раздел 2.1">
  <p:cSld name="CUSTOM_6_2_1">
    <p:bg>
      <p:bgPr>
        <a:solidFill>
          <a:srgbClr val="FFFFFF"/>
        </a:solidFill>
        <a:effectLst/>
      </p:bgPr>
    </p:bg>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64977" y="729822"/>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01" name="Google Shape;101;p19"/>
          <p:cNvPicPr preferRelativeResize="0"/>
          <p:nvPr/>
        </p:nvPicPr>
        <p:blipFill rotWithShape="1">
          <a:blip r:embed="rId2">
            <a:alphaModFix/>
          </a:blip>
          <a:srcRect l="30939"/>
          <a:stretch/>
        </p:blipFill>
        <p:spPr>
          <a:xfrm rot="10800000">
            <a:off x="2" y="2718394"/>
            <a:ext cx="5093618" cy="412214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guide id="6" orient="horz" pos="766" userDrawn="1">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Раздел 2.2">
  <p:cSld name="CUSTOM_6_1">
    <p:bg>
      <p:bgPr>
        <a:solidFill>
          <a:srgbClr val="FFFFFF"/>
        </a:solid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2">
            <a:alphaModFix/>
          </a:blip>
          <a:srcRect l="30939"/>
          <a:stretch/>
        </p:blipFill>
        <p:spPr>
          <a:xfrm flipH="1">
            <a:off x="2" y="1"/>
            <a:ext cx="5181024" cy="4192862"/>
          </a:xfrm>
          <a:prstGeom prst="rect">
            <a:avLst/>
          </a:prstGeom>
          <a:noFill/>
          <a:ln>
            <a:noFill/>
          </a:ln>
        </p:spPr>
      </p:pic>
      <p:sp>
        <p:nvSpPr>
          <p:cNvPr id="104" name="Google Shape;104;p20"/>
          <p:cNvSpPr txBox="1">
            <a:spLocks noGrp="1"/>
          </p:cNvSpPr>
          <p:nvPr>
            <p:ph type="title"/>
          </p:nvPr>
        </p:nvSpPr>
        <p:spPr>
          <a:xfrm>
            <a:off x="767453" y="4432217"/>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Обложка 2">
  <p:cSld name="3_01 - BLANK_1">
    <p:bg>
      <p:bgPr>
        <a:solidFill>
          <a:schemeClr val="lt1"/>
        </a:solidFill>
        <a:effectLst/>
      </p:bgPr>
    </p:bg>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l="30939"/>
          <a:stretch/>
        </p:blipFill>
        <p:spPr>
          <a:xfrm>
            <a:off x="4581997" y="0"/>
            <a:ext cx="7657630" cy="6197082"/>
          </a:xfrm>
          <a:prstGeom prst="rect">
            <a:avLst/>
          </a:prstGeom>
          <a:noFill/>
          <a:ln>
            <a:noFill/>
          </a:ln>
        </p:spPr>
      </p:pic>
      <p:sp>
        <p:nvSpPr>
          <p:cNvPr id="19" name="Google Shape;19;p3"/>
          <p:cNvSpPr txBox="1">
            <a:spLocks noGrp="1"/>
          </p:cNvSpPr>
          <p:nvPr>
            <p:ph type="title"/>
          </p:nvPr>
        </p:nvSpPr>
        <p:spPr>
          <a:xfrm>
            <a:off x="767655" y="2596744"/>
            <a:ext cx="4660133" cy="142995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 name="Google Shape;20;p3"/>
          <p:cNvCxnSpPr/>
          <p:nvPr/>
        </p:nvCxnSpPr>
        <p:spPr>
          <a:xfrm>
            <a:off x="764976" y="5191647"/>
            <a:ext cx="5362466" cy="0"/>
          </a:xfrm>
          <a:prstGeom prst="straightConnector1">
            <a:avLst/>
          </a:prstGeom>
          <a:noFill/>
          <a:ln w="9525" cap="flat" cmpd="sng">
            <a:solidFill>
              <a:schemeClr val="dk1"/>
            </a:solidFill>
            <a:prstDash val="solid"/>
            <a:round/>
            <a:headEnd type="none" w="med" len="med"/>
            <a:tailEnd type="none" w="med" len="med"/>
          </a:ln>
        </p:spPr>
      </p:cxnSp>
      <p:sp>
        <p:nvSpPr>
          <p:cNvPr id="21" name="Google Shape;21;p3"/>
          <p:cNvSpPr txBox="1">
            <a:spLocks noGrp="1"/>
          </p:cNvSpPr>
          <p:nvPr>
            <p:ph type="subTitle" idx="1"/>
          </p:nvPr>
        </p:nvSpPr>
        <p:spPr>
          <a:xfrm>
            <a:off x="754937" y="5337770"/>
            <a:ext cx="5362466" cy="312403"/>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400"/>
              <a:buFont typeface="Montserrat"/>
              <a:buNone/>
              <a:defRPr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3"/>
          <p:cNvSpPr txBox="1">
            <a:spLocks noGrp="1"/>
          </p:cNvSpPr>
          <p:nvPr>
            <p:ph type="body" idx="2"/>
          </p:nvPr>
        </p:nvSpPr>
        <p:spPr>
          <a:xfrm>
            <a:off x="767520" y="5702942"/>
            <a:ext cx="5362466" cy="2153702"/>
          </a:xfrm>
          <a:prstGeom prst="rect">
            <a:avLst/>
          </a:prstGeom>
          <a:noFill/>
          <a:ln>
            <a:noFill/>
          </a:ln>
        </p:spPr>
        <p:txBody>
          <a:bodyPr spcFirstLastPara="1" wrap="square" lIns="0" tIns="0" rIns="0" bIns="0" anchor="t" anchorCtr="0">
            <a:noAutofit/>
          </a:bodyPr>
          <a:lstStyle>
            <a:lvl1pPr marL="608030" lvl="0" indent="-380019" rtl="0">
              <a:spcBef>
                <a:spcPts val="0"/>
              </a:spcBef>
              <a:spcAft>
                <a:spcPts val="0"/>
              </a:spcAft>
              <a:buClr>
                <a:schemeClr val="dk1"/>
              </a:buClr>
              <a:buSzPts val="900"/>
              <a:buChar char="●"/>
              <a:defRPr sz="1197">
                <a:solidFill>
                  <a:schemeClr val="dk1"/>
                </a:solidFill>
              </a:defRPr>
            </a:lvl1pPr>
            <a:lvl2pPr marL="1216061" lvl="1" indent="-380019" rtl="0">
              <a:spcBef>
                <a:spcPts val="0"/>
              </a:spcBef>
              <a:spcAft>
                <a:spcPts val="0"/>
              </a:spcAft>
              <a:buClr>
                <a:schemeClr val="dk1"/>
              </a:buClr>
              <a:buSzPts val="900"/>
              <a:buChar char="○"/>
              <a:defRPr sz="1197">
                <a:solidFill>
                  <a:schemeClr val="dk1"/>
                </a:solidFill>
              </a:defRPr>
            </a:lvl2pPr>
            <a:lvl3pPr marL="1824091" lvl="2" indent="-380019" rtl="0">
              <a:spcBef>
                <a:spcPts val="0"/>
              </a:spcBef>
              <a:spcAft>
                <a:spcPts val="0"/>
              </a:spcAft>
              <a:buClr>
                <a:schemeClr val="dk1"/>
              </a:buClr>
              <a:buSzPts val="900"/>
              <a:buChar char="■"/>
              <a:defRPr sz="1197">
                <a:solidFill>
                  <a:schemeClr val="dk1"/>
                </a:solidFill>
              </a:defRPr>
            </a:lvl3pPr>
            <a:lvl4pPr marL="2432121" lvl="3" indent="-380019" rtl="0">
              <a:spcBef>
                <a:spcPts val="0"/>
              </a:spcBef>
              <a:spcAft>
                <a:spcPts val="0"/>
              </a:spcAft>
              <a:buClr>
                <a:schemeClr val="dk1"/>
              </a:buClr>
              <a:buSzPts val="900"/>
              <a:buChar char="●"/>
              <a:defRPr sz="1197">
                <a:solidFill>
                  <a:schemeClr val="dk1"/>
                </a:solidFill>
              </a:defRPr>
            </a:lvl4pPr>
            <a:lvl5pPr marL="3040151" lvl="4" indent="-380019" rtl="0">
              <a:spcBef>
                <a:spcPts val="0"/>
              </a:spcBef>
              <a:spcAft>
                <a:spcPts val="0"/>
              </a:spcAft>
              <a:buClr>
                <a:schemeClr val="dk1"/>
              </a:buClr>
              <a:buSzPts val="900"/>
              <a:buChar char="○"/>
              <a:defRPr sz="1197">
                <a:solidFill>
                  <a:schemeClr val="dk1"/>
                </a:solidFill>
              </a:defRPr>
            </a:lvl5pPr>
            <a:lvl6pPr marL="3648182" lvl="5" indent="-380019" rtl="0">
              <a:spcBef>
                <a:spcPts val="0"/>
              </a:spcBef>
              <a:spcAft>
                <a:spcPts val="0"/>
              </a:spcAft>
              <a:buClr>
                <a:schemeClr val="dk1"/>
              </a:buClr>
              <a:buSzPts val="900"/>
              <a:buChar char="■"/>
              <a:defRPr sz="1197">
                <a:solidFill>
                  <a:schemeClr val="dk1"/>
                </a:solidFill>
              </a:defRPr>
            </a:lvl6pPr>
            <a:lvl7pPr marL="4256212" lvl="6" indent="-380019" rtl="0">
              <a:spcBef>
                <a:spcPts val="0"/>
              </a:spcBef>
              <a:spcAft>
                <a:spcPts val="0"/>
              </a:spcAft>
              <a:buClr>
                <a:schemeClr val="dk1"/>
              </a:buClr>
              <a:buSzPts val="900"/>
              <a:buChar char="●"/>
              <a:defRPr sz="1197">
                <a:solidFill>
                  <a:schemeClr val="dk1"/>
                </a:solidFill>
              </a:defRPr>
            </a:lvl7pPr>
            <a:lvl8pPr marL="4864242" lvl="7" indent="-380019" rtl="0">
              <a:spcBef>
                <a:spcPts val="0"/>
              </a:spcBef>
              <a:spcAft>
                <a:spcPts val="0"/>
              </a:spcAft>
              <a:buClr>
                <a:schemeClr val="dk1"/>
              </a:buClr>
              <a:buSzPts val="900"/>
              <a:buChar char="○"/>
              <a:defRPr sz="1197">
                <a:solidFill>
                  <a:schemeClr val="dk1"/>
                </a:solidFill>
              </a:defRPr>
            </a:lvl8pPr>
            <a:lvl9pPr marL="5472273" lvl="8" indent="-380019" rtl="0">
              <a:spcBef>
                <a:spcPts val="0"/>
              </a:spcBef>
              <a:spcAft>
                <a:spcPts val="0"/>
              </a:spcAft>
              <a:buClr>
                <a:schemeClr val="dk1"/>
              </a:buClr>
              <a:buSzPts val="900"/>
              <a:buChar char="■"/>
              <a:defRPr sz="1197">
                <a:solidFill>
                  <a:schemeClr val="dk1"/>
                </a:solidFill>
              </a:defRPr>
            </a:lvl9pPr>
          </a:lstStyle>
          <a:p>
            <a:endParaRPr/>
          </a:p>
        </p:txBody>
      </p:sp>
      <p:pic>
        <p:nvPicPr>
          <p:cNvPr id="23" name="Google Shape;23;p3"/>
          <p:cNvPicPr preferRelativeResize="0"/>
          <p:nvPr/>
        </p:nvPicPr>
        <p:blipFill>
          <a:blip r:embed="rId3">
            <a:alphaModFix/>
          </a:blip>
          <a:stretch>
            <a:fillRect/>
          </a:stretch>
        </p:blipFill>
        <p:spPr>
          <a:xfrm>
            <a:off x="767646" y="456034"/>
            <a:ext cx="2259960" cy="482933"/>
          </a:xfrm>
          <a:prstGeom prst="rect">
            <a:avLst/>
          </a:prstGeom>
          <a:noFill/>
          <a:ln>
            <a:noFill/>
          </a:ln>
        </p:spPr>
      </p:pic>
    </p:spTree>
  </p:cSld>
  <p:clrMapOvr>
    <a:masterClrMapping/>
  </p:clrMapOvr>
  <p:extLst>
    <p:ext uri="{DCECCB84-F9BA-43D5-87BE-67443E8EF086}">
      <p15:sldGuideLst xmlns:p15="http://schemas.microsoft.com/office/powerpoint/2012/main">
        <p15:guide id="1" pos="482" userDrawn="1">
          <p15:clr>
            <a:srgbClr val="FA7B17"/>
          </p15:clr>
        </p15:guide>
        <p15:guide id="2" orient="horz" pos="287" userDrawn="1">
          <p15:clr>
            <a:srgbClr val="FA7B17"/>
          </p15:clr>
        </p15:guide>
        <p15:guide id="3" pos="7228" userDrawn="1">
          <p15:clr>
            <a:srgbClr val="FA7B17"/>
          </p15:clr>
        </p15:guide>
        <p15:guide id="4" orient="horz" pos="4022" userDrawn="1">
          <p15:clr>
            <a:srgbClr val="FA7B17"/>
          </p15:clr>
        </p15:guide>
        <p15:guide id="5" pos="3855" userDrawn="1">
          <p15:clr>
            <a:srgbClr val="FA7B17"/>
          </p15:clr>
        </p15:guide>
        <p15:guide id="6" orient="horz" pos="3504" userDrawn="1">
          <p15:clr>
            <a:srgbClr val="FA7B17"/>
          </p15:clr>
        </p15:guide>
        <p15:guide id="7" orient="horz" pos="3685" userDrawn="1">
          <p15:clr>
            <a:srgbClr val="FA7B17"/>
          </p15:clr>
        </p15:guide>
        <p15:guide id="8" pos="1907" userDrawn="1">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Пустой слайд для инструкций в шаблоне">
  <p:cSld name="3_DEFAULT - Title">
    <p:bg>
      <p:bgPr>
        <a:solidFill>
          <a:srgbClr val="FFFFFF"/>
        </a:solidFill>
        <a:effectLst/>
      </p:bgPr>
    </p:bg>
    <p:spTree>
      <p:nvGrpSpPr>
        <p:cNvPr id="1" name="Shape 10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87" userDrawn="1">
          <p15:clr>
            <a:srgbClr val="FA7B17"/>
          </p15:clr>
        </p15:guide>
        <p15:guide id="2" orient="horz" pos="4022" userDrawn="1">
          <p15:clr>
            <a:srgbClr val="FA7B17"/>
          </p15:clr>
        </p15:guide>
        <p15:guide id="3" pos="482" userDrawn="1">
          <p15:clr>
            <a:srgbClr val="FA7B17"/>
          </p15:clr>
        </p15:guide>
        <p15:guide id="4" pos="7228"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417224" y="591856"/>
            <a:ext cx="11405178" cy="761656"/>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2"/>
          <p:cNvSpPr txBox="1">
            <a:spLocks noGrp="1"/>
          </p:cNvSpPr>
          <p:nvPr>
            <p:ph type="body" idx="1"/>
          </p:nvPr>
        </p:nvSpPr>
        <p:spPr>
          <a:xfrm>
            <a:off x="417224" y="1532721"/>
            <a:ext cx="11405178" cy="4543601"/>
          </a:xfrm>
          <a:prstGeom prst="rect">
            <a:avLst/>
          </a:prstGeom>
          <a:noFill/>
          <a:ln>
            <a:noFill/>
          </a:ln>
        </p:spPr>
        <p:txBody>
          <a:bodyPr spcFirstLastPara="1" wrap="square" lIns="91425" tIns="91425" rIns="91425" bIns="91425" anchor="ctr" anchorCtr="0">
            <a:noAutofit/>
          </a:bodyPr>
          <a:lstStyle>
            <a:lvl1pPr marL="608030" lvl="0" indent="-422243" rtl="0">
              <a:spcBef>
                <a:spcPts val="0"/>
              </a:spcBef>
              <a:spcAft>
                <a:spcPts val="0"/>
              </a:spcAft>
              <a:buSzPts val="1400"/>
              <a:buChar char="●"/>
              <a:defRPr/>
            </a:lvl1pPr>
            <a:lvl2pPr marL="1216061" lvl="1" indent="-422243" rtl="0">
              <a:spcBef>
                <a:spcPts val="0"/>
              </a:spcBef>
              <a:spcAft>
                <a:spcPts val="0"/>
              </a:spcAft>
              <a:buSzPts val="1400"/>
              <a:buChar char="○"/>
              <a:defRPr/>
            </a:lvl2pPr>
            <a:lvl3pPr marL="1824091" lvl="2" indent="-422243" rtl="0">
              <a:spcBef>
                <a:spcPts val="0"/>
              </a:spcBef>
              <a:spcAft>
                <a:spcPts val="0"/>
              </a:spcAft>
              <a:buSzPts val="1400"/>
              <a:buChar char="■"/>
              <a:defRPr/>
            </a:lvl3pPr>
            <a:lvl4pPr marL="2432121" lvl="3" indent="-422243" rtl="0">
              <a:spcBef>
                <a:spcPts val="0"/>
              </a:spcBef>
              <a:spcAft>
                <a:spcPts val="0"/>
              </a:spcAft>
              <a:buSzPts val="1400"/>
              <a:buChar char="●"/>
              <a:defRPr/>
            </a:lvl4pPr>
            <a:lvl5pPr marL="3040151" lvl="4" indent="-422243" rtl="0">
              <a:spcBef>
                <a:spcPts val="0"/>
              </a:spcBef>
              <a:spcAft>
                <a:spcPts val="0"/>
              </a:spcAft>
              <a:buSzPts val="1400"/>
              <a:buChar char="○"/>
              <a:defRPr/>
            </a:lvl5pPr>
            <a:lvl6pPr marL="3648182" lvl="5" indent="-422243" rtl="0">
              <a:spcBef>
                <a:spcPts val="0"/>
              </a:spcBef>
              <a:spcAft>
                <a:spcPts val="0"/>
              </a:spcAft>
              <a:buSzPts val="1400"/>
              <a:buChar char="■"/>
              <a:defRPr/>
            </a:lvl6pPr>
            <a:lvl7pPr marL="4256212" lvl="6" indent="-422243" rtl="0">
              <a:spcBef>
                <a:spcPts val="0"/>
              </a:spcBef>
              <a:spcAft>
                <a:spcPts val="0"/>
              </a:spcAft>
              <a:buSzPts val="1400"/>
              <a:buChar char="●"/>
              <a:defRPr/>
            </a:lvl7pPr>
            <a:lvl8pPr marL="4864242" lvl="7" indent="-422243" rtl="0">
              <a:spcBef>
                <a:spcPts val="0"/>
              </a:spcBef>
              <a:spcAft>
                <a:spcPts val="0"/>
              </a:spcAft>
              <a:buSzPts val="1400"/>
              <a:buChar char="○"/>
              <a:defRPr/>
            </a:lvl8pPr>
            <a:lvl9pPr marL="5472273" lvl="8" indent="-422243" rtl="0">
              <a:spcBef>
                <a:spcPts val="0"/>
              </a:spcBef>
              <a:spcAft>
                <a:spcPts val="0"/>
              </a:spcAft>
              <a:buSzPts val="1400"/>
              <a:buChar char="■"/>
              <a:defRPr/>
            </a:lvl9pPr>
          </a:lstStyle>
          <a:p>
            <a:endParaRPr/>
          </a:p>
        </p:txBody>
      </p:sp>
      <p:sp>
        <p:nvSpPr>
          <p:cNvPr id="109" name="Google Shape;109;p22"/>
          <p:cNvSpPr txBox="1">
            <a:spLocks noGrp="1"/>
          </p:cNvSpPr>
          <p:nvPr>
            <p:ph type="sldNum" idx="12"/>
          </p:nvPr>
        </p:nvSpPr>
        <p:spPr>
          <a:xfrm>
            <a:off x="11340738" y="6201791"/>
            <a:ext cx="734458" cy="523464"/>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Ваш макет 1">
  <p:cSld name="CUSTOM_1">
    <p:spTree>
      <p:nvGrpSpPr>
        <p:cNvPr id="1" name="Shape 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 1">
  <p:cSld name="CUSTOM">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a:spcBef>
                <a:spcPts val="0"/>
              </a:spcBef>
              <a:spcAft>
                <a:spcPts val="0"/>
              </a:spcAft>
              <a:buSzPts val="1400"/>
              <a:buFont typeface="Montserrat"/>
              <a:buNone/>
              <a:defRPr b="1">
                <a:latin typeface="Montserrat"/>
                <a:ea typeface="Montserrat"/>
                <a:cs typeface="Montserrat"/>
                <a:sym typeface="Montserrat"/>
              </a:defRPr>
            </a:lvl2pPr>
            <a:lvl3pPr lvl="2">
              <a:spcBef>
                <a:spcPts val="0"/>
              </a:spcBef>
              <a:spcAft>
                <a:spcPts val="0"/>
              </a:spcAft>
              <a:buSzPts val="1400"/>
              <a:buFont typeface="Montserrat"/>
              <a:buNone/>
              <a:defRPr b="1">
                <a:latin typeface="Montserrat"/>
                <a:ea typeface="Montserrat"/>
                <a:cs typeface="Montserrat"/>
                <a:sym typeface="Montserrat"/>
              </a:defRPr>
            </a:lvl3pPr>
            <a:lvl4pPr lvl="3">
              <a:spcBef>
                <a:spcPts val="0"/>
              </a:spcBef>
              <a:spcAft>
                <a:spcPts val="0"/>
              </a:spcAft>
              <a:buSzPts val="1400"/>
              <a:buFont typeface="Montserrat"/>
              <a:buNone/>
              <a:defRPr b="1">
                <a:latin typeface="Montserrat"/>
                <a:ea typeface="Montserrat"/>
                <a:cs typeface="Montserrat"/>
                <a:sym typeface="Montserrat"/>
              </a:defRPr>
            </a:lvl4pPr>
            <a:lvl5pPr lvl="4">
              <a:spcBef>
                <a:spcPts val="0"/>
              </a:spcBef>
              <a:spcAft>
                <a:spcPts val="0"/>
              </a:spcAft>
              <a:buSzPts val="1400"/>
              <a:buFont typeface="Montserrat"/>
              <a:buNone/>
              <a:defRPr b="1">
                <a:latin typeface="Montserrat"/>
                <a:ea typeface="Montserrat"/>
                <a:cs typeface="Montserrat"/>
                <a:sym typeface="Montserrat"/>
              </a:defRPr>
            </a:lvl5pPr>
            <a:lvl6pPr lvl="5">
              <a:spcBef>
                <a:spcPts val="0"/>
              </a:spcBef>
              <a:spcAft>
                <a:spcPts val="0"/>
              </a:spcAft>
              <a:buSzPts val="1400"/>
              <a:buFont typeface="Montserrat"/>
              <a:buNone/>
              <a:defRPr b="1">
                <a:latin typeface="Montserrat"/>
                <a:ea typeface="Montserrat"/>
                <a:cs typeface="Montserrat"/>
                <a:sym typeface="Montserrat"/>
              </a:defRPr>
            </a:lvl6pPr>
            <a:lvl7pPr lvl="6">
              <a:spcBef>
                <a:spcPts val="0"/>
              </a:spcBef>
              <a:spcAft>
                <a:spcPts val="0"/>
              </a:spcAft>
              <a:buSzPts val="1400"/>
              <a:buFont typeface="Montserrat"/>
              <a:buNone/>
              <a:defRPr b="1">
                <a:latin typeface="Montserrat"/>
                <a:ea typeface="Montserrat"/>
                <a:cs typeface="Montserrat"/>
                <a:sym typeface="Montserrat"/>
              </a:defRPr>
            </a:lvl7pPr>
            <a:lvl8pPr lvl="7">
              <a:spcBef>
                <a:spcPts val="0"/>
              </a:spcBef>
              <a:spcAft>
                <a:spcPts val="0"/>
              </a:spcAft>
              <a:buSzPts val="1400"/>
              <a:buFont typeface="Montserrat"/>
              <a:buNone/>
              <a:defRPr b="1">
                <a:latin typeface="Montserrat"/>
                <a:ea typeface="Montserrat"/>
                <a:cs typeface="Montserrat"/>
                <a:sym typeface="Montserrat"/>
              </a:defRPr>
            </a:lvl8pPr>
            <a:lvl9pPr lvl="8">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29" name="Google Shape;29;p5"/>
          <p:cNvSpPr txBox="1">
            <a:spLocks noGrp="1"/>
          </p:cNvSpPr>
          <p:nvPr>
            <p:ph type="body" idx="3"/>
          </p:nvPr>
        </p:nvSpPr>
        <p:spPr>
          <a:xfrm>
            <a:off x="761128" y="2791507"/>
            <a:ext cx="5361261" cy="3592829"/>
          </a:xfrm>
          <a:prstGeom prst="rect">
            <a:avLst/>
          </a:prstGeom>
          <a:noFill/>
          <a:ln>
            <a:noFill/>
          </a:ln>
        </p:spPr>
        <p:txBody>
          <a:bodyPr spcFirstLastPara="1" wrap="square" lIns="0" tIns="0" rIns="0" bIns="0" anchor="t" anchorCtr="0">
            <a:noAutofit/>
          </a:bodyPr>
          <a:lstStyle>
            <a:lvl1pPr marL="608030" lvl="0"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инфографика или картинка 1">
  <p:cSld name="CUSTOM_7">
    <p:spTree>
      <p:nvGrpSpPr>
        <p:cNvPr id="1" name="Shape 30"/>
        <p:cNvGrpSpPr/>
        <p:nvPr/>
      </p:nvGrpSpPr>
      <p:grpSpPr>
        <a:xfrm>
          <a:off x="0" y="0"/>
          <a:ext cx="0" cy="0"/>
          <a:chOff x="0" y="0"/>
          <a:chExt cx="0" cy="0"/>
        </a:xfrm>
      </p:grpSpPr>
      <p:sp>
        <p:nvSpPr>
          <p:cNvPr id="31" name="Google Shape;31;p6"/>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6"/>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6"/>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34" name="Google Shape;34;p6"/>
          <p:cNvSpPr txBox="1">
            <a:spLocks noGrp="1"/>
          </p:cNvSpPr>
          <p:nvPr>
            <p:ph type="body" idx="3"/>
          </p:nvPr>
        </p:nvSpPr>
        <p:spPr>
          <a:xfrm>
            <a:off x="761128" y="2791508"/>
            <a:ext cx="5361261" cy="1221282"/>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инфографика или картинка 2">
  <p:cSld name="CUSTOM_7_1">
    <p:bg>
      <p:bgPr>
        <a:solidFill>
          <a:srgbClr val="FFFFFF"/>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7" name="Google Shape;37;p7"/>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7"/>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39" name="Google Shape;39;p7"/>
          <p:cNvSpPr txBox="1">
            <a:spLocks noGrp="1"/>
          </p:cNvSpPr>
          <p:nvPr>
            <p:ph type="body" idx="3"/>
          </p:nvPr>
        </p:nvSpPr>
        <p:spPr>
          <a:xfrm>
            <a:off x="761128" y="2791508"/>
            <a:ext cx="5361261" cy="1221282"/>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 1">
  <p:cSld name="CUSTOM_5">
    <p:spTree>
      <p:nvGrpSpPr>
        <p:cNvPr id="1" name="Shape 40"/>
        <p:cNvGrpSpPr/>
        <p:nvPr/>
      </p:nvGrpSpPr>
      <p:grpSpPr>
        <a:xfrm>
          <a:off x="0" y="0"/>
          <a:ext cx="0" cy="0"/>
          <a:chOff x="0" y="0"/>
          <a:chExt cx="0" cy="0"/>
        </a:xfrm>
      </p:grpSpPr>
      <p:sp>
        <p:nvSpPr>
          <p:cNvPr id="41" name="Google Shape;41;p8"/>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8"/>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43" name="Google Shape;43;p8"/>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задание 1">
  <p:cSld name="CUSTOM_5_2">
    <p:spTree>
      <p:nvGrpSpPr>
        <p:cNvPr id="1" name="Shape 44"/>
        <p:cNvGrpSpPr/>
        <p:nvPr/>
      </p:nvGrpSpPr>
      <p:grpSpPr>
        <a:xfrm>
          <a:off x="0" y="0"/>
          <a:ext cx="0" cy="0"/>
          <a:chOff x="0" y="0"/>
          <a:chExt cx="0" cy="0"/>
        </a:xfrm>
      </p:grpSpPr>
      <p:sp>
        <p:nvSpPr>
          <p:cNvPr id="45" name="Google Shape;45;p9"/>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9"/>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47" name="Google Shape;47;p9"/>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cxnSp>
        <p:nvCxnSpPr>
          <p:cNvPr id="48" name="Google Shape;48;p9"/>
          <p:cNvCxnSpPr/>
          <p:nvPr/>
        </p:nvCxnSpPr>
        <p:spPr>
          <a:xfrm>
            <a:off x="774279" y="5092733"/>
            <a:ext cx="5363269" cy="0"/>
          </a:xfrm>
          <a:prstGeom prst="straightConnector1">
            <a:avLst/>
          </a:prstGeom>
          <a:noFill/>
          <a:ln w="9525" cap="flat" cmpd="sng">
            <a:solidFill>
              <a:schemeClr val="lt1"/>
            </a:solidFill>
            <a:prstDash val="solid"/>
            <a:round/>
            <a:headEnd type="none" w="med" len="med"/>
            <a:tailEnd type="none" w="med" len="med"/>
          </a:ln>
        </p:spPr>
      </p:cxnSp>
      <p:sp>
        <p:nvSpPr>
          <p:cNvPr id="49" name="Google Shape;49;p9"/>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9"/>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задание 2">
  <p:cSld name="CUSTOM_5_2_1">
    <p:bg>
      <p:bgPr>
        <a:solidFill>
          <a:srgbClr val="FFFFFF"/>
        </a:solid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3" name="Google Shape;53;p10"/>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54" name="Google Shape;54;p10"/>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cxnSp>
        <p:nvCxnSpPr>
          <p:cNvPr id="55" name="Google Shape;55;p10"/>
          <p:cNvCxnSpPr/>
          <p:nvPr/>
        </p:nvCxnSpPr>
        <p:spPr>
          <a:xfrm>
            <a:off x="774279" y="5092733"/>
            <a:ext cx="5363269" cy="0"/>
          </a:xfrm>
          <a:prstGeom prst="straightConnector1">
            <a:avLst/>
          </a:prstGeom>
          <a:noFill/>
          <a:ln w="9525" cap="flat" cmpd="sng">
            <a:solidFill>
              <a:schemeClr val="dk1"/>
            </a:solidFill>
            <a:prstDash val="solid"/>
            <a:round/>
            <a:headEnd type="none" w="med" len="med"/>
            <a:tailEnd type="none" w="med" len="med"/>
          </a:ln>
        </p:spPr>
      </p:cxnSp>
      <p:sp>
        <p:nvSpPr>
          <p:cNvPr id="56" name="Google Shape;56;p10"/>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10"/>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40.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4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40.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0.png"/><Relationship Id="rId10" Type="http://schemas.openxmlformats.org/officeDocument/2006/relationships/image" Target="../media/image38.png"/><Relationship Id="rId4" Type="http://schemas.openxmlformats.org/officeDocument/2006/relationships/image" Target="../media/image320.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44.png"/><Relationship Id="rId17" Type="http://schemas.openxmlformats.org/officeDocument/2006/relationships/image" Target="../media/image52.png"/><Relationship Id="rId2" Type="http://schemas.openxmlformats.org/officeDocument/2006/relationships/notesSlide" Target="../notesSlides/notesSlide23.xml"/><Relationship Id="rId16" Type="http://schemas.openxmlformats.org/officeDocument/2006/relationships/image" Target="../media/image51.png"/><Relationship Id="rId20"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43.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7.png"/><Relationship Id="rId19"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hyperlink" Target="https://colab.research.google.com/drive/1aQWhei4Y4Wthf5VYPDCRS35_3-NdKkk3?usp=shar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hyperlink" Target="https://colab.research.google.com/drive/11jhiVpXUmT3yEUZnrJaxgks0OeJiYpS9?usp=sharin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61.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1.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1.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1.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hyperlink" Target="https://colab.research.google.com/drive/1Wg0X8uBbw3fWz-Tn0rpw_5E7r2r8AlTc?usp=sharin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hyperlink" Target="https://forms.yandex.ru/u/6369eff5c09c02910cc362d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1.xml"/><Relationship Id="rId4" Type="http://schemas.openxmlformats.org/officeDocument/2006/relationships/hyperlink" Target="https://lms.skillfactory.r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9.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327"/>
        </a:solidFill>
        <a:effectLst/>
      </p:bgPr>
    </p:bg>
    <p:spTree>
      <p:nvGrpSpPr>
        <p:cNvPr id="1" name="Shape 130"/>
        <p:cNvGrpSpPr/>
        <p:nvPr/>
      </p:nvGrpSpPr>
      <p:grpSpPr>
        <a:xfrm>
          <a:off x="0" y="0"/>
          <a:ext cx="0" cy="0"/>
          <a:chOff x="0" y="0"/>
          <a:chExt cx="0" cy="0"/>
        </a:xfrm>
      </p:grpSpPr>
      <p:sp>
        <p:nvSpPr>
          <p:cNvPr id="5" name="Google Shape;116;p23"/>
          <p:cNvSpPr txBox="1"/>
          <p:nvPr/>
        </p:nvSpPr>
        <p:spPr>
          <a:xfrm>
            <a:off x="519475" y="2578288"/>
            <a:ext cx="6263879" cy="2460918"/>
          </a:xfrm>
          <a:prstGeom prst="rect">
            <a:avLst/>
          </a:prstGeom>
          <a:noFill/>
          <a:ln>
            <a:noFill/>
          </a:ln>
        </p:spPr>
        <p:txBody>
          <a:bodyPr spcFirstLastPara="1" wrap="square" lIns="0" tIns="0" rIns="60811" bIns="60811" anchor="t" anchorCtr="0">
            <a:noAutofit/>
          </a:bodyPr>
          <a:lstStyle/>
          <a:p>
            <a:pPr lvl="0"/>
            <a:r>
              <a:rPr lang="ru-RU" sz="3990" dirty="0">
                <a:solidFill>
                  <a:schemeClr val="bg1"/>
                </a:solidFill>
                <a:latin typeface="Montserrat Black"/>
                <a:ea typeface="Montserrat Black"/>
                <a:cs typeface="Montserrat Black"/>
                <a:sym typeface="Montserrat Black"/>
              </a:rPr>
              <a:t>Математические основы </a:t>
            </a:r>
            <a:r>
              <a:rPr lang="en-US" sz="3990" dirty="0">
                <a:solidFill>
                  <a:schemeClr val="bg1"/>
                </a:solidFill>
                <a:latin typeface="Montserrat Black"/>
                <a:ea typeface="Montserrat Black"/>
                <a:cs typeface="Montserrat Black"/>
                <a:sym typeface="Montserrat Black"/>
              </a:rPr>
              <a:t>ML</a:t>
            </a:r>
            <a:endParaRPr lang="ru-RU" sz="3990" dirty="0">
              <a:solidFill>
                <a:schemeClr val="bg1"/>
              </a:solidFill>
              <a:latin typeface="Montserrat Black"/>
              <a:ea typeface="Montserrat Black"/>
              <a:cs typeface="Montserrat Black"/>
              <a:sym typeface="Montserrat Black"/>
            </a:endParaRPr>
          </a:p>
          <a:p>
            <a:r>
              <a:rPr lang="ru-RU" sz="3990" dirty="0">
                <a:solidFill>
                  <a:schemeClr val="bg1"/>
                </a:solidFill>
                <a:latin typeface="Montserrat Black"/>
                <a:ea typeface="Montserrat Black"/>
                <a:cs typeface="Montserrat Black"/>
                <a:sym typeface="Montserrat Black"/>
              </a:rPr>
              <a:t>2.10 </a:t>
            </a:r>
            <a:r>
              <a:rPr lang="ru-RU" sz="3990" dirty="0">
                <a:solidFill>
                  <a:schemeClr val="bg1"/>
                </a:solidFill>
                <a:latin typeface="Montserrat Black"/>
              </a:rPr>
              <a:t>Кластеризация</a:t>
            </a:r>
          </a:p>
        </p:txBody>
      </p:sp>
      <p:sp>
        <p:nvSpPr>
          <p:cNvPr id="6" name="Google Shape;114;p23"/>
          <p:cNvSpPr txBox="1"/>
          <p:nvPr/>
        </p:nvSpPr>
        <p:spPr>
          <a:xfrm>
            <a:off x="800059" y="5191647"/>
            <a:ext cx="6761884" cy="1005433"/>
          </a:xfrm>
          <a:prstGeom prst="rect">
            <a:avLst/>
          </a:prstGeom>
          <a:noFill/>
          <a:ln>
            <a:noFill/>
          </a:ln>
        </p:spPr>
        <p:txBody>
          <a:bodyPr spcFirstLastPara="1" wrap="square" lIns="0" tIns="0" rIns="121590" bIns="121590" anchor="t" anchorCtr="0">
            <a:noAutofit/>
          </a:bodyPr>
          <a:lstStyle/>
          <a:p>
            <a:pPr>
              <a:lnSpc>
                <a:spcPct val="141818"/>
              </a:lnSpc>
              <a:spcBef>
                <a:spcPts val="1330"/>
              </a:spcBef>
            </a:pPr>
            <a:r>
              <a:rPr lang="ru-RU" sz="2400" b="1" dirty="0">
                <a:solidFill>
                  <a:srgbClr val="01C601"/>
                </a:solidFill>
                <a:latin typeface="Montserrat"/>
                <a:ea typeface="Montserrat"/>
                <a:cs typeface="Montserrat"/>
                <a:sym typeface="Montserrat"/>
              </a:rPr>
              <a:t>Долганов Антон Юрьевич</a:t>
            </a:r>
            <a:endParaRPr sz="2400" b="1" dirty="0">
              <a:solidFill>
                <a:srgbClr val="01C601"/>
              </a:solidFill>
              <a:latin typeface="Montserrat"/>
              <a:ea typeface="Montserrat"/>
              <a:cs typeface="Montserrat"/>
              <a:sym typeface="Montserrat"/>
            </a:endParaRPr>
          </a:p>
          <a:p>
            <a:pPr>
              <a:spcBef>
                <a:spcPct val="0"/>
              </a:spcBef>
              <a:buFontTx/>
              <a:buNone/>
            </a:pPr>
            <a:r>
              <a:rPr lang="ru-RU" altLang="ru-RU" sz="1800" dirty="0" err="1">
                <a:solidFill>
                  <a:schemeClr val="bg1"/>
                </a:solidFill>
              </a:rPr>
              <a:t>УрФУ</a:t>
            </a:r>
            <a:r>
              <a:rPr lang="ru-RU" altLang="ru-RU" sz="1800" dirty="0">
                <a:solidFill>
                  <a:schemeClr val="bg1"/>
                </a:solidFill>
              </a:rPr>
              <a:t>, ИРИТ-РТФ, к.т.н.</a:t>
            </a:r>
          </a:p>
          <a:p>
            <a:pPr>
              <a:spcBef>
                <a:spcPct val="0"/>
              </a:spcBef>
              <a:buFontTx/>
              <a:buNone/>
            </a:pPr>
            <a:r>
              <a:rPr lang="en-US" altLang="ru-RU" sz="1800" dirty="0">
                <a:solidFill>
                  <a:schemeClr val="bg1"/>
                </a:solidFill>
              </a:rPr>
              <a:t>anton.dolganov@urfu.ru</a:t>
            </a:r>
            <a:endParaRPr lang="ru-RU" altLang="ru-RU" sz="1800" dirty="0">
              <a:solidFill>
                <a:schemeClr val="bg1"/>
              </a:solidFill>
            </a:endParaRPr>
          </a:p>
          <a:p>
            <a:pPr>
              <a:spcBef>
                <a:spcPct val="0"/>
              </a:spcBef>
            </a:pPr>
            <a:r>
              <a:rPr lang="en-US" altLang="ru-RU" sz="1800" dirty="0">
                <a:solidFill>
                  <a:schemeClr val="bg1"/>
                </a:solidFill>
              </a:rPr>
              <a:t>@</a:t>
            </a:r>
            <a:r>
              <a:rPr lang="en-US" altLang="ru-RU" sz="1800" dirty="0" err="1">
                <a:solidFill>
                  <a:schemeClr val="bg1"/>
                </a:solidFill>
              </a:rPr>
              <a:t>not_olga</a:t>
            </a:r>
            <a:endParaRPr lang="ru-RU" altLang="ru-RU" sz="1800" dirty="0">
              <a:solidFill>
                <a:schemeClr val="bg1"/>
              </a:solidFill>
            </a:endParaRPr>
          </a:p>
          <a:p>
            <a:pPr>
              <a:spcBef>
                <a:spcPct val="0"/>
              </a:spcBef>
              <a:buFontTx/>
              <a:buNone/>
            </a:pPr>
            <a:endParaRPr lang="en-US" altLang="ru-RU" sz="1800" u="sng"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BAD0FB35-F157-4397-933B-20A7DF064B9C}"/>
              </a:ext>
            </a:extLst>
          </p:cNvPr>
          <p:cNvSpPr>
            <a:spLocks noGrp="1"/>
          </p:cNvSpPr>
          <p:nvPr>
            <p:ph type="title"/>
          </p:nvPr>
        </p:nvSpPr>
        <p:spPr>
          <a:xfrm>
            <a:off x="1775520" y="692696"/>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a:t>
            </a:r>
          </a:p>
        </p:txBody>
      </p:sp>
      <p:sp>
        <p:nvSpPr>
          <p:cNvPr id="57" name="TextBox 56">
            <a:extLst>
              <a:ext uri="{FF2B5EF4-FFF2-40B4-BE49-F238E27FC236}">
                <a16:creationId xmlns:a16="http://schemas.microsoft.com/office/drawing/2014/main" id="{58CCDE01-714B-4879-B483-A10A718E7E4F}"/>
              </a:ext>
            </a:extLst>
          </p:cNvPr>
          <p:cNvSpPr txBox="1"/>
          <p:nvPr/>
        </p:nvSpPr>
        <p:spPr>
          <a:xfrm>
            <a:off x="4249420" y="6374021"/>
            <a:ext cx="6121400" cy="380104"/>
          </a:xfrm>
          <a:prstGeom prst="rect">
            <a:avLst/>
          </a:prstGeom>
          <a:noFill/>
        </p:spPr>
        <p:txBody>
          <a:bodyPr wrap="square">
            <a:spAutoFit/>
          </a:bodyPr>
          <a:lstStyle/>
          <a:p>
            <a:r>
              <a:rPr lang="ru-RU" dirty="0">
                <a:solidFill>
                  <a:schemeClr val="bg1"/>
                </a:solidFill>
              </a:rPr>
              <a:t>https://www.kaggle.com/</a:t>
            </a:r>
          </a:p>
        </p:txBody>
      </p:sp>
      <p:sp>
        <p:nvSpPr>
          <p:cNvPr id="58" name="TextBox 57">
            <a:extLst>
              <a:ext uri="{FF2B5EF4-FFF2-40B4-BE49-F238E27FC236}">
                <a16:creationId xmlns:a16="http://schemas.microsoft.com/office/drawing/2014/main" id="{9D2038D1-A9E6-4BEA-8826-8951C5A7A57D}"/>
              </a:ext>
            </a:extLst>
          </p:cNvPr>
          <p:cNvSpPr txBox="1"/>
          <p:nvPr/>
        </p:nvSpPr>
        <p:spPr>
          <a:xfrm>
            <a:off x="470307" y="1468521"/>
            <a:ext cx="7920880" cy="380104"/>
          </a:xfrm>
          <a:prstGeom prst="rect">
            <a:avLst/>
          </a:prstGeom>
          <a:noFill/>
        </p:spPr>
        <p:txBody>
          <a:bodyPr wrap="square">
            <a:spAutoFit/>
          </a:bodyPr>
          <a:lstStyle/>
          <a:p>
            <a:r>
              <a:rPr lang="en-US" b="1" dirty="0">
                <a:solidFill>
                  <a:schemeClr val="bg1"/>
                </a:solidFill>
                <a:latin typeface="Montserrat" panose="00000500000000000000" pitchFamily="2" charset="-52"/>
              </a:rPr>
              <a:t>Customer Clustering</a:t>
            </a:r>
          </a:p>
        </p:txBody>
      </p:sp>
      <p:sp>
        <p:nvSpPr>
          <p:cNvPr id="59" name="TextBox 58">
            <a:extLst>
              <a:ext uri="{FF2B5EF4-FFF2-40B4-BE49-F238E27FC236}">
                <a16:creationId xmlns:a16="http://schemas.microsoft.com/office/drawing/2014/main" id="{9ABD0D79-BFCE-4C99-A35A-05770C0AB631}"/>
              </a:ext>
            </a:extLst>
          </p:cNvPr>
          <p:cNvSpPr txBox="1"/>
          <p:nvPr/>
        </p:nvSpPr>
        <p:spPr>
          <a:xfrm>
            <a:off x="863259" y="1778846"/>
            <a:ext cx="8879024" cy="3257815"/>
          </a:xfrm>
          <a:prstGeom prst="rect">
            <a:avLst/>
          </a:prstGeom>
          <a:noFill/>
        </p:spPr>
        <p:txBody>
          <a:bodyPr wrap="square">
            <a:spAutoFit/>
          </a:bodyPr>
          <a:lstStyle/>
          <a:p>
            <a:pPr algn="just" fontAlgn="base"/>
            <a:r>
              <a:rPr lang="en-US" dirty="0">
                <a:solidFill>
                  <a:schemeClr val="bg1"/>
                </a:solidFill>
                <a:latin typeface="Montserrat" panose="00000500000000000000" pitchFamily="2" charset="-52"/>
              </a:rPr>
              <a:t>Customer Segmentation is the subdivision of a market into discrete customer groups that share similar characteristics. Customer Segmentation can be a powerful means to identify unsatisfied customer needs. Using the above data companies can then outperform the competition by developing uniquely appealing products and services.</a:t>
            </a:r>
          </a:p>
          <a:p>
            <a:pPr algn="just" fontAlgn="base"/>
            <a:endParaRPr lang="en-US" dirty="0">
              <a:solidFill>
                <a:schemeClr val="bg1"/>
              </a:solidFill>
              <a:latin typeface="Montserrat" panose="00000500000000000000" pitchFamily="2" charset="-52"/>
            </a:endParaRPr>
          </a:p>
          <a:p>
            <a:pPr algn="just" fontAlgn="base"/>
            <a:r>
              <a:rPr lang="en-US" dirty="0">
                <a:solidFill>
                  <a:schemeClr val="bg1"/>
                </a:solidFill>
                <a:latin typeface="Montserrat" panose="00000500000000000000" pitchFamily="2" charset="-52"/>
              </a:rPr>
              <a:t>You are owing a supermarket mall and through membership cards, you have some basic data about your customers like Customer ID, age, gender, annual income and spending score. You want to understand the customers like who are the target customers so that the sense can be given to marketing team and plan the strategy accordingly.</a:t>
            </a:r>
          </a:p>
        </p:txBody>
      </p:sp>
      <p:pic>
        <p:nvPicPr>
          <p:cNvPr id="2" name="Рисунок 1">
            <a:extLst>
              <a:ext uri="{FF2B5EF4-FFF2-40B4-BE49-F238E27FC236}">
                <a16:creationId xmlns:a16="http://schemas.microsoft.com/office/drawing/2014/main" id="{13142317-E2A4-4FA8-B2E6-E4CAC9ED9AE4}"/>
              </a:ext>
            </a:extLst>
          </p:cNvPr>
          <p:cNvPicPr>
            <a:picLocks noChangeAspect="1"/>
          </p:cNvPicPr>
          <p:nvPr/>
        </p:nvPicPr>
        <p:blipFill>
          <a:blip r:embed="rId4"/>
          <a:stretch>
            <a:fillRect/>
          </a:stretch>
        </p:blipFill>
        <p:spPr>
          <a:xfrm>
            <a:off x="8646441" y="5293222"/>
            <a:ext cx="3241687" cy="682555"/>
          </a:xfrm>
          <a:prstGeom prst="rect">
            <a:avLst/>
          </a:prstGeom>
        </p:spPr>
      </p:pic>
    </p:spTree>
    <p:extLst>
      <p:ext uri="{BB962C8B-B14F-4D97-AF65-F5344CB8AC3E}">
        <p14:creationId xmlns:p14="http://schemas.microsoft.com/office/powerpoint/2010/main" val="336190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2.10 Кластеризация </a:t>
            </a:r>
          </a:p>
        </p:txBody>
      </p:sp>
    </p:spTree>
    <p:extLst>
      <p:ext uri="{BB962C8B-B14F-4D97-AF65-F5344CB8AC3E}">
        <p14:creationId xmlns:p14="http://schemas.microsoft.com/office/powerpoint/2010/main" val="2147490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25" name="Заголовок 1">
            <a:extLst>
              <a:ext uri="{FF2B5EF4-FFF2-40B4-BE49-F238E27FC236}">
                <a16:creationId xmlns:a16="http://schemas.microsoft.com/office/drawing/2014/main" id="{7D6DBF60-3C41-4152-90E3-B833BE51CB90}"/>
              </a:ext>
            </a:extLst>
          </p:cNvPr>
          <p:cNvSpPr>
            <a:spLocks noGrp="1"/>
          </p:cNvSpPr>
          <p:nvPr>
            <p:ph type="title"/>
          </p:nvPr>
        </p:nvSpPr>
        <p:spPr>
          <a:xfrm>
            <a:off x="1769838" y="930411"/>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p:pic>
        <p:nvPicPr>
          <p:cNvPr id="26" name="Рисунок 25">
            <a:extLst>
              <a:ext uri="{FF2B5EF4-FFF2-40B4-BE49-F238E27FC236}">
                <a16:creationId xmlns:a16="http://schemas.microsoft.com/office/drawing/2014/main" id="{33A45C1C-18DB-4DF1-83CE-F86F62C90C53}"/>
              </a:ext>
            </a:extLst>
          </p:cNvPr>
          <p:cNvPicPr>
            <a:picLocks noChangeAspect="1"/>
          </p:cNvPicPr>
          <p:nvPr/>
        </p:nvPicPr>
        <p:blipFill>
          <a:blip r:embed="rId4"/>
          <a:stretch>
            <a:fillRect/>
          </a:stretch>
        </p:blipFill>
        <p:spPr>
          <a:xfrm>
            <a:off x="8315684" y="1344280"/>
            <a:ext cx="3923941" cy="2527643"/>
          </a:xfrm>
          <a:prstGeom prst="rect">
            <a:avLst/>
          </a:prstGeom>
        </p:spPr>
      </p:pic>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63F3692D-2D6B-4DDF-9826-C7A35669712F}"/>
                  </a:ext>
                </a:extLst>
              </p:cNvPr>
              <p:cNvSpPr/>
              <p:nvPr/>
            </p:nvSpPr>
            <p:spPr>
              <a:xfrm>
                <a:off x="984919" y="1654136"/>
                <a:ext cx="16863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m:rPr>
                              <m:nor/>
                            </m:rPr>
                            <a:rPr lang="en-US" sz="2800" dirty="0">
                              <a:solidFill>
                                <a:schemeClr val="bg1"/>
                              </a:solidFill>
                              <a:latin typeface="Times New Roman" panose="02020603050405020304" pitchFamily="18" charset="0"/>
                              <a:cs typeface="Times New Roman" panose="02020603050405020304" pitchFamily="18" charset="0"/>
                            </a:rPr>
                            <m:t> </m:t>
                          </m:r>
                          <m:r>
                            <a:rPr lang="en-US" sz="2800" i="1" dirty="0" smtClean="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27" name="Прямоугольник 26">
                <a:extLst>
                  <a:ext uri="{FF2B5EF4-FFF2-40B4-BE49-F238E27FC236}">
                    <a16:creationId xmlns:a16="http://schemas.microsoft.com/office/drawing/2014/main" id="{63F3692D-2D6B-4DDF-9826-C7A35669712F}"/>
                  </a:ext>
                </a:extLst>
              </p:cNvPr>
              <p:cNvSpPr>
                <a:spLocks noRot="1" noChangeAspect="1" noMove="1" noResize="1" noEditPoints="1" noAdjustHandles="1" noChangeArrowheads="1" noChangeShapeType="1" noTextEdit="1"/>
              </p:cNvSpPr>
              <p:nvPr/>
            </p:nvSpPr>
            <p:spPr>
              <a:xfrm>
                <a:off x="984919" y="1654136"/>
                <a:ext cx="1686359"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F1248B14-0EB8-4104-98B2-3B485DD731E1}"/>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28" name="Прямоугольник 27">
                <a:extLst>
                  <a:ext uri="{FF2B5EF4-FFF2-40B4-BE49-F238E27FC236}">
                    <a16:creationId xmlns:a16="http://schemas.microsoft.com/office/drawing/2014/main" id="{F1248B14-0EB8-4104-98B2-3B485DD731E1}"/>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6"/>
                <a:stretch>
                  <a:fillRect/>
                </a:stretch>
              </a:blipFill>
            </p:spPr>
            <p:txBody>
              <a:bodyPr/>
              <a:lstStyle/>
              <a:p>
                <a:r>
                  <a:rPr lang="ru-RU">
                    <a:noFill/>
                  </a:rPr>
                  <a:t> </a:t>
                </a:r>
              </a:p>
            </p:txBody>
          </p:sp>
        </mc:Fallback>
      </mc:AlternateContent>
      <p:sp>
        <p:nvSpPr>
          <p:cNvPr id="29" name="Прямоугольник 28">
            <a:extLst>
              <a:ext uri="{FF2B5EF4-FFF2-40B4-BE49-F238E27FC236}">
                <a16:creationId xmlns:a16="http://schemas.microsoft.com/office/drawing/2014/main" id="{A0E2103C-F7BB-4B76-AB9C-EB8AA7D2028B}"/>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p:spTree>
    <p:extLst>
      <p:ext uri="{BB962C8B-B14F-4D97-AF65-F5344CB8AC3E}">
        <p14:creationId xmlns:p14="http://schemas.microsoft.com/office/powerpoint/2010/main" val="272280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4229A1DA-1601-47EC-B77C-CFE26F5AB33D}"/>
              </a:ext>
            </a:extLst>
          </p:cNvPr>
          <p:cNvSpPr>
            <a:spLocks noGrp="1"/>
          </p:cNvSpPr>
          <p:nvPr>
            <p:ph type="title"/>
          </p:nvPr>
        </p:nvSpPr>
        <p:spPr>
          <a:xfrm>
            <a:off x="1769838" y="930411"/>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EDABAD59-397F-45D4-9E4E-6B98A6264911}"/>
                  </a:ext>
                </a:extLst>
              </p:cNvPr>
              <p:cNvSpPr/>
              <p:nvPr/>
            </p:nvSpPr>
            <p:spPr>
              <a:xfrm>
                <a:off x="984919" y="1654136"/>
                <a:ext cx="16370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a:rPr lang="en-US" sz="2800" i="1" dirty="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7" name="Прямоугольник 6">
                <a:extLst>
                  <a:ext uri="{FF2B5EF4-FFF2-40B4-BE49-F238E27FC236}">
                    <a16:creationId xmlns:a16="http://schemas.microsoft.com/office/drawing/2014/main" id="{EDABAD59-397F-45D4-9E4E-6B98A6264911}"/>
                  </a:ext>
                </a:extLst>
              </p:cNvPr>
              <p:cNvSpPr>
                <a:spLocks noRot="1" noChangeAspect="1" noMove="1" noResize="1" noEditPoints="1" noAdjustHandles="1" noChangeArrowheads="1" noChangeShapeType="1" noTextEdit="1"/>
              </p:cNvSpPr>
              <p:nvPr/>
            </p:nvSpPr>
            <p:spPr>
              <a:xfrm>
                <a:off x="984919" y="1654136"/>
                <a:ext cx="1637050"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916A67B6-D215-4F64-98EB-660201213DA3}"/>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8" name="Прямоугольник 7">
                <a:extLst>
                  <a:ext uri="{FF2B5EF4-FFF2-40B4-BE49-F238E27FC236}">
                    <a16:creationId xmlns:a16="http://schemas.microsoft.com/office/drawing/2014/main" id="{916A67B6-D215-4F64-98EB-660201213DA3}"/>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5"/>
                <a:stretch>
                  <a:fillRect/>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A3AD17E6-D3C8-43F2-8295-5087C2E5FEC2}"/>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86B676E6-0698-4AB2-A98A-F0C07AEE4657}"/>
                  </a:ext>
                </a:extLst>
              </p:cNvPr>
              <p:cNvSpPr/>
              <p:nvPr/>
            </p:nvSpPr>
            <p:spPr>
              <a:xfrm>
                <a:off x="170666" y="2822923"/>
                <a:ext cx="5069836" cy="469616"/>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1</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𝑚</m:t>
                        </m:r>
                      </m:sup>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nary>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0" name="Прямоугольник 9">
                <a:extLst>
                  <a:ext uri="{FF2B5EF4-FFF2-40B4-BE49-F238E27FC236}">
                    <a16:creationId xmlns:a16="http://schemas.microsoft.com/office/drawing/2014/main" id="{86B676E6-0698-4AB2-A98A-F0C07AEE4657}"/>
                  </a:ext>
                </a:extLst>
              </p:cNvPr>
              <p:cNvSpPr>
                <a:spLocks noRot="1" noChangeAspect="1" noMove="1" noResize="1" noEditPoints="1" noAdjustHandles="1" noChangeArrowheads="1" noChangeShapeType="1" noTextEdit="1"/>
              </p:cNvSpPr>
              <p:nvPr/>
            </p:nvSpPr>
            <p:spPr>
              <a:xfrm>
                <a:off x="170666" y="2822923"/>
                <a:ext cx="5069836" cy="469616"/>
              </a:xfrm>
              <a:prstGeom prst="rect">
                <a:avLst/>
              </a:prstGeom>
              <a:blipFill>
                <a:blip r:embed="rId6"/>
                <a:stretch>
                  <a:fillRect l="-361" t="-125974" b="-193506"/>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B37DF4F9-1867-4B20-908A-0709750A5D67}"/>
              </a:ext>
            </a:extLst>
          </p:cNvPr>
          <p:cNvSpPr/>
          <p:nvPr/>
        </p:nvSpPr>
        <p:spPr>
          <a:xfrm>
            <a:off x="4471288" y="2819206"/>
            <a:ext cx="459292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Манхэттенское расстояние</a:t>
            </a:r>
          </a:p>
        </p:txBody>
      </p:sp>
      <p:sp>
        <p:nvSpPr>
          <p:cNvPr id="12" name="Прямоугольник 11">
            <a:extLst>
              <a:ext uri="{FF2B5EF4-FFF2-40B4-BE49-F238E27FC236}">
                <a16:creationId xmlns:a16="http://schemas.microsoft.com/office/drawing/2014/main" id="{D4C608A5-B599-4784-AB54-6F3A5ED4BBB5}"/>
              </a:ext>
            </a:extLst>
          </p:cNvPr>
          <p:cNvSpPr/>
          <p:nvPr/>
        </p:nvSpPr>
        <p:spPr>
          <a:xfrm>
            <a:off x="9264352" y="3987904"/>
            <a:ext cx="1872629" cy="830997"/>
          </a:xfrm>
          <a:prstGeom prst="rect">
            <a:avLst/>
          </a:prstGeom>
        </p:spPr>
        <p:txBody>
          <a:bodyPr wrap="none">
            <a:spAutoFit/>
          </a:bodyPr>
          <a:lstStyle/>
          <a:p>
            <a:r>
              <a:rPr lang="en-US" sz="2400" dirty="0">
                <a:solidFill>
                  <a:schemeClr val="bg1"/>
                </a:solidFill>
                <a:latin typeface="Montserrat" panose="00000500000000000000" pitchFamily="2" charset="-52"/>
                <a:cs typeface="Times New Roman" panose="02020603050405020304" pitchFamily="18" charset="0"/>
              </a:rPr>
              <a:t>City Block, </a:t>
            </a:r>
          </a:p>
          <a:p>
            <a:r>
              <a:rPr lang="en-US" sz="2400" dirty="0">
                <a:solidFill>
                  <a:schemeClr val="bg1"/>
                </a:solidFill>
                <a:latin typeface="Montserrat" panose="00000500000000000000" pitchFamily="2" charset="-52"/>
                <a:cs typeface="Times New Roman" panose="02020603050405020304" pitchFamily="18" charset="0"/>
              </a:rPr>
              <a:t>Taxicab  </a:t>
            </a:r>
            <a:endParaRPr lang="ru-RU" sz="2400" dirty="0">
              <a:solidFill>
                <a:schemeClr val="bg1"/>
              </a:solidFill>
              <a:latin typeface="Montserrat" panose="00000500000000000000" pitchFamily="2" charset="-52"/>
              <a:cs typeface="Times New Roman" panose="02020603050405020304" pitchFamily="18" charset="0"/>
            </a:endParaRPr>
          </a:p>
        </p:txBody>
      </p:sp>
      <p:pic>
        <p:nvPicPr>
          <p:cNvPr id="13" name="Рисунок 12">
            <a:extLst>
              <a:ext uri="{FF2B5EF4-FFF2-40B4-BE49-F238E27FC236}">
                <a16:creationId xmlns:a16="http://schemas.microsoft.com/office/drawing/2014/main" id="{FBA4CEB8-2586-452E-AC13-9AACF4EC3271}"/>
              </a:ext>
            </a:extLst>
          </p:cNvPr>
          <p:cNvPicPr>
            <a:picLocks noChangeAspect="1"/>
          </p:cNvPicPr>
          <p:nvPr/>
        </p:nvPicPr>
        <p:blipFill>
          <a:blip r:embed="rId7"/>
          <a:stretch>
            <a:fillRect/>
          </a:stretch>
        </p:blipFill>
        <p:spPr>
          <a:xfrm>
            <a:off x="8955187" y="1250878"/>
            <a:ext cx="2465874" cy="2465874"/>
          </a:xfrm>
          <a:prstGeom prst="rect">
            <a:avLst/>
          </a:prstGeom>
        </p:spPr>
      </p:pic>
    </p:spTree>
    <p:extLst>
      <p:ext uri="{BB962C8B-B14F-4D97-AF65-F5344CB8AC3E}">
        <p14:creationId xmlns:p14="http://schemas.microsoft.com/office/powerpoint/2010/main" val="37479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BA07D2C7-62F4-4BE8-B530-240FB737CE52}"/>
              </a:ext>
            </a:extLst>
          </p:cNvPr>
          <p:cNvSpPr>
            <a:spLocks noGrp="1"/>
          </p:cNvSpPr>
          <p:nvPr>
            <p:ph type="title"/>
          </p:nvPr>
        </p:nvSpPr>
        <p:spPr>
          <a:xfrm>
            <a:off x="1671948" y="940571"/>
            <a:ext cx="7920880" cy="827739"/>
          </a:xfrm>
          <a:noFill/>
          <a:ln>
            <a:noFill/>
          </a:ln>
        </p:spPr>
        <p:txBody>
          <a:bodyPr spcFirstLastPara="1" wrap="square" lIns="91425" tIns="91425" rIns="91425" bIns="91425" anchor="ctr" anchorCtr="0">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86C27883-EF0C-49BB-A7D6-BE3ECAD2875C}"/>
                  </a:ext>
                </a:extLst>
              </p:cNvPr>
              <p:cNvSpPr/>
              <p:nvPr/>
            </p:nvSpPr>
            <p:spPr>
              <a:xfrm>
                <a:off x="984919" y="1654136"/>
                <a:ext cx="16370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a:rPr lang="en-US" sz="2800" i="1" dirty="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7" name="Прямоугольник 6">
                <a:extLst>
                  <a:ext uri="{FF2B5EF4-FFF2-40B4-BE49-F238E27FC236}">
                    <a16:creationId xmlns:a16="http://schemas.microsoft.com/office/drawing/2014/main" id="{86C27883-EF0C-49BB-A7D6-BE3ECAD2875C}"/>
                  </a:ext>
                </a:extLst>
              </p:cNvPr>
              <p:cNvSpPr>
                <a:spLocks noRot="1" noChangeAspect="1" noMove="1" noResize="1" noEditPoints="1" noAdjustHandles="1" noChangeArrowheads="1" noChangeShapeType="1" noTextEdit="1"/>
              </p:cNvSpPr>
              <p:nvPr/>
            </p:nvSpPr>
            <p:spPr>
              <a:xfrm>
                <a:off x="984919" y="1654136"/>
                <a:ext cx="1637050"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819CEE3A-2D41-4708-8A5C-6949660E211E}"/>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8" name="Прямоугольник 7">
                <a:extLst>
                  <a:ext uri="{FF2B5EF4-FFF2-40B4-BE49-F238E27FC236}">
                    <a16:creationId xmlns:a16="http://schemas.microsoft.com/office/drawing/2014/main" id="{819CEE3A-2D41-4708-8A5C-6949660E211E}"/>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5"/>
                <a:stretch>
                  <a:fillRect/>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07CFA46B-3C04-479C-85F5-0A71AACDA7E8}"/>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C66C0DDD-9AD8-4CBF-8C21-64803F843DD7}"/>
                  </a:ext>
                </a:extLst>
              </p:cNvPr>
              <p:cNvSpPr/>
              <p:nvPr/>
            </p:nvSpPr>
            <p:spPr>
              <a:xfrm>
                <a:off x="170666" y="2822923"/>
                <a:ext cx="5069836" cy="469616"/>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1</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𝑚</m:t>
                        </m:r>
                      </m:sup>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nary>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0" name="Прямоугольник 9">
                <a:extLst>
                  <a:ext uri="{FF2B5EF4-FFF2-40B4-BE49-F238E27FC236}">
                    <a16:creationId xmlns:a16="http://schemas.microsoft.com/office/drawing/2014/main" id="{C66C0DDD-9AD8-4CBF-8C21-64803F843DD7}"/>
                  </a:ext>
                </a:extLst>
              </p:cNvPr>
              <p:cNvSpPr>
                <a:spLocks noRot="1" noChangeAspect="1" noMove="1" noResize="1" noEditPoints="1" noAdjustHandles="1" noChangeArrowheads="1" noChangeShapeType="1" noTextEdit="1"/>
              </p:cNvSpPr>
              <p:nvPr/>
            </p:nvSpPr>
            <p:spPr>
              <a:xfrm>
                <a:off x="170666" y="2822923"/>
                <a:ext cx="5069836" cy="469616"/>
              </a:xfrm>
              <a:prstGeom prst="rect">
                <a:avLst/>
              </a:prstGeom>
              <a:blipFill>
                <a:blip r:embed="rId6"/>
                <a:stretch>
                  <a:fillRect l="-361" t="-125974" b="-193506"/>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56B54DFD-EAC0-4E3E-B963-A9CB7267827D}"/>
              </a:ext>
            </a:extLst>
          </p:cNvPr>
          <p:cNvSpPr/>
          <p:nvPr/>
        </p:nvSpPr>
        <p:spPr>
          <a:xfrm>
            <a:off x="4471288" y="2819206"/>
            <a:ext cx="459292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Манхэттенское расстояние</a:t>
            </a:r>
          </a:p>
        </p:txBody>
      </p:sp>
      <mc:AlternateContent xmlns:mc="http://schemas.openxmlformats.org/markup-compatibility/2006" xmlns:a14="http://schemas.microsoft.com/office/drawing/2010/main">
        <mc:Choice Requires="a14">
          <p:sp>
            <p:nvSpPr>
              <p:cNvPr id="12" name="Прямоугольник 11">
                <a:extLst>
                  <a:ext uri="{FF2B5EF4-FFF2-40B4-BE49-F238E27FC236}">
                    <a16:creationId xmlns:a16="http://schemas.microsoft.com/office/drawing/2014/main" id="{18C22DC1-5DEA-4442-ACBD-66CB11E1D31B}"/>
                  </a:ext>
                </a:extLst>
              </p:cNvPr>
              <p:cNvSpPr/>
              <p:nvPr/>
            </p:nvSpPr>
            <p:spPr>
              <a:xfrm>
                <a:off x="0" y="3371743"/>
                <a:ext cx="455672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i="1">
                                  <a:solidFill>
                                    <a:schemeClr val="bg1"/>
                                  </a:solidFill>
                                  <a:latin typeface="Cambria Math" panose="02040503050406030204" pitchFamily="18" charset="0"/>
                                  <a:ea typeface="Cambria Math" panose="02040503050406030204" pitchFamily="18" charset="0"/>
                                </a:rPr>
                                <m:t>∞</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ea typeface="Cambria Math" panose="02040503050406030204" pitchFamily="18" charset="0"/>
                            </a:rPr>
                            <m:t>∞</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max</m:t>
                          </m:r>
                        </m:fName>
                        <m:e>
                          <m:r>
                            <a:rPr lang="en-US" sz="2400" b="0" i="1" smtClean="0">
                              <a:solidFill>
                                <a:schemeClr val="bg1"/>
                              </a:solidFill>
                              <a:latin typeface="Cambria Math" panose="02040503050406030204" pitchFamily="18" charset="0"/>
                            </a:rPr>
                            <m:t>(</m:t>
                          </m:r>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r>
                            <a:rPr lang="en-US" sz="2400" b="0" i="1" smtClean="0">
                              <a:solidFill>
                                <a:schemeClr val="bg1"/>
                              </a:solidFill>
                              <a:latin typeface="Cambria Math" panose="02040503050406030204" pitchFamily="18" charset="0"/>
                            </a:rPr>
                            <m:t>)</m:t>
                          </m:r>
                        </m:e>
                      </m:func>
                    </m:oMath>
                  </m:oMathPara>
                </a14:m>
                <a:endParaRPr lang="ru-RU" sz="2400" i="1" dirty="0">
                  <a:solidFill>
                    <a:schemeClr val="bg1"/>
                  </a:solidFill>
                  <a:latin typeface="Cambria Math" panose="02040503050406030204" pitchFamily="18" charset="0"/>
                </a:endParaRPr>
              </a:p>
            </p:txBody>
          </p:sp>
        </mc:Choice>
        <mc:Fallback xmlns="">
          <p:sp>
            <p:nvSpPr>
              <p:cNvPr id="12" name="Прямоугольник 11">
                <a:extLst>
                  <a:ext uri="{FF2B5EF4-FFF2-40B4-BE49-F238E27FC236}">
                    <a16:creationId xmlns:a16="http://schemas.microsoft.com/office/drawing/2014/main" id="{18C22DC1-5DEA-4442-ACBD-66CB11E1D31B}"/>
                  </a:ext>
                </a:extLst>
              </p:cNvPr>
              <p:cNvSpPr>
                <a:spLocks noRot="1" noChangeAspect="1" noMove="1" noResize="1" noEditPoints="1" noAdjustHandles="1" noChangeArrowheads="1" noChangeShapeType="1" noTextEdit="1"/>
              </p:cNvSpPr>
              <p:nvPr/>
            </p:nvSpPr>
            <p:spPr>
              <a:xfrm>
                <a:off x="0" y="3371743"/>
                <a:ext cx="4556720" cy="461665"/>
              </a:xfrm>
              <a:prstGeom prst="rect">
                <a:avLst/>
              </a:prstGeom>
              <a:blipFill>
                <a:blip r:embed="rId7"/>
                <a:stretch>
                  <a:fillRect b="-19737"/>
                </a:stretch>
              </a:blipFill>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D01C2B8C-7F34-44E2-8FBD-273DECEB44E2}"/>
              </a:ext>
            </a:extLst>
          </p:cNvPr>
          <p:cNvSpPr/>
          <p:nvPr/>
        </p:nvSpPr>
        <p:spPr>
          <a:xfrm>
            <a:off x="4912693" y="3371743"/>
            <a:ext cx="385073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Расстояние Чебышева</a:t>
            </a:r>
          </a:p>
        </p:txBody>
      </p:sp>
      <p:sp>
        <p:nvSpPr>
          <p:cNvPr id="14" name="Прямоугольник 13">
            <a:extLst>
              <a:ext uri="{FF2B5EF4-FFF2-40B4-BE49-F238E27FC236}">
                <a16:creationId xmlns:a16="http://schemas.microsoft.com/office/drawing/2014/main" id="{49DB50A2-29C1-46D2-A701-2E3B7AE14DD2}"/>
              </a:ext>
            </a:extLst>
          </p:cNvPr>
          <p:cNvSpPr/>
          <p:nvPr/>
        </p:nvSpPr>
        <p:spPr>
          <a:xfrm>
            <a:off x="9264352" y="3987904"/>
            <a:ext cx="2039341" cy="461665"/>
          </a:xfrm>
          <a:prstGeom prst="rect">
            <a:avLst/>
          </a:prstGeom>
        </p:spPr>
        <p:txBody>
          <a:bodyPr wrap="none">
            <a:spAutoFit/>
          </a:bodyPr>
          <a:lstStyle/>
          <a:p>
            <a:r>
              <a:rPr lang="en-US" sz="2400" dirty="0" err="1">
                <a:solidFill>
                  <a:schemeClr val="bg1"/>
                </a:solidFill>
                <a:latin typeface="Montserrat" panose="00000500000000000000" pitchFamily="2" charset="-52"/>
                <a:cs typeface="Times New Roman" panose="02020603050405020304" pitchFamily="18" charset="0"/>
              </a:rPr>
              <a:t>ChessBoard</a:t>
            </a:r>
            <a:endParaRPr lang="ru-RU" sz="2400" dirty="0">
              <a:solidFill>
                <a:schemeClr val="bg1"/>
              </a:solidFill>
              <a:latin typeface="Montserrat" panose="00000500000000000000" pitchFamily="2" charset="-52"/>
              <a:cs typeface="Times New Roman" panose="02020603050405020304" pitchFamily="18" charset="0"/>
            </a:endParaRPr>
          </a:p>
        </p:txBody>
      </p:sp>
      <p:pic>
        <p:nvPicPr>
          <p:cNvPr id="15" name="Рисунок 14">
            <a:extLst>
              <a:ext uri="{FF2B5EF4-FFF2-40B4-BE49-F238E27FC236}">
                <a16:creationId xmlns:a16="http://schemas.microsoft.com/office/drawing/2014/main" id="{D4978692-DBA6-4DBE-8886-299D709FFB0D}"/>
              </a:ext>
            </a:extLst>
          </p:cNvPr>
          <p:cNvPicPr>
            <a:picLocks noChangeAspect="1"/>
          </p:cNvPicPr>
          <p:nvPr/>
        </p:nvPicPr>
        <p:blipFill>
          <a:blip r:embed="rId8"/>
          <a:stretch>
            <a:fillRect/>
          </a:stretch>
        </p:blipFill>
        <p:spPr>
          <a:xfrm>
            <a:off x="9048907" y="1168458"/>
            <a:ext cx="2755398" cy="2330973"/>
          </a:xfrm>
          <a:prstGeom prst="rect">
            <a:avLst/>
          </a:prstGeom>
        </p:spPr>
      </p:pic>
    </p:spTree>
    <p:extLst>
      <p:ext uri="{BB962C8B-B14F-4D97-AF65-F5344CB8AC3E}">
        <p14:creationId xmlns:p14="http://schemas.microsoft.com/office/powerpoint/2010/main" val="87659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FD099E94-86B3-4B84-A26F-509BED69D300}"/>
              </a:ext>
            </a:extLst>
          </p:cNvPr>
          <p:cNvSpPr>
            <a:spLocks noGrp="1"/>
          </p:cNvSpPr>
          <p:nvPr>
            <p:ph type="title"/>
          </p:nvPr>
        </p:nvSpPr>
        <p:spPr>
          <a:xfrm>
            <a:off x="1769838" y="930411"/>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Расстояние</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FAAACCAD-28EF-4B1E-B808-8A688360995C}"/>
                  </a:ext>
                </a:extLst>
              </p:cNvPr>
              <p:cNvSpPr/>
              <p:nvPr/>
            </p:nvSpPr>
            <p:spPr>
              <a:xfrm>
                <a:off x="984919" y="1654136"/>
                <a:ext cx="16370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𝑎</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a:rPr lang="en-US" sz="2800" i="1" dirty="0">
                              <a:solidFill>
                                <a:schemeClr val="bg1"/>
                              </a:solidFill>
                              <a:latin typeface="Cambria Math" panose="02040503050406030204" pitchFamily="18" charset="0"/>
                              <a:cs typeface="Times New Roman" panose="02020603050405020304" pitchFamily="18" charset="0"/>
                            </a:rPr>
                            <m:t>ℝ</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1200" dirty="0">
                  <a:solidFill>
                    <a:schemeClr val="bg1"/>
                  </a:solidFill>
                </a:endParaRPr>
              </a:p>
            </p:txBody>
          </p:sp>
        </mc:Choice>
        <mc:Fallback xmlns="">
          <p:sp>
            <p:nvSpPr>
              <p:cNvPr id="7" name="Прямоугольник 6">
                <a:extLst>
                  <a:ext uri="{FF2B5EF4-FFF2-40B4-BE49-F238E27FC236}">
                    <a16:creationId xmlns:a16="http://schemas.microsoft.com/office/drawing/2014/main" id="{FAAACCAD-28EF-4B1E-B808-8A688360995C}"/>
                  </a:ext>
                </a:extLst>
              </p:cNvPr>
              <p:cNvSpPr>
                <a:spLocks noRot="1" noChangeAspect="1" noMove="1" noResize="1" noEditPoints="1" noAdjustHandles="1" noChangeArrowheads="1" noChangeShapeType="1" noTextEdit="1"/>
              </p:cNvSpPr>
              <p:nvPr/>
            </p:nvSpPr>
            <p:spPr>
              <a:xfrm>
                <a:off x="984919" y="1654136"/>
                <a:ext cx="1637050"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C82C16EC-2CA4-443D-8853-BC48FDB9D9BC}"/>
                  </a:ext>
                </a:extLst>
              </p:cNvPr>
              <p:cNvSpPr/>
              <p:nvPr/>
            </p:nvSpPr>
            <p:spPr>
              <a:xfrm>
                <a:off x="170666" y="2241185"/>
                <a:ext cx="5461722" cy="485261"/>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2</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b="0" i="1" smtClean="0">
                                    <a:solidFill>
                                      <a:schemeClr val="bg1"/>
                                    </a:solidFill>
                                    <a:latin typeface="Cambria Math" panose="02040503050406030204" pitchFamily="18" charset="0"/>
                                  </a:rPr>
                                  <m:t>2</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1/2</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8" name="Прямоугольник 7">
                <a:extLst>
                  <a:ext uri="{FF2B5EF4-FFF2-40B4-BE49-F238E27FC236}">
                    <a16:creationId xmlns:a16="http://schemas.microsoft.com/office/drawing/2014/main" id="{C82C16EC-2CA4-443D-8853-BC48FDB9D9BC}"/>
                  </a:ext>
                </a:extLst>
              </p:cNvPr>
              <p:cNvSpPr>
                <a:spLocks noRot="1" noChangeAspect="1" noMove="1" noResize="1" noEditPoints="1" noAdjustHandles="1" noChangeArrowheads="1" noChangeShapeType="1" noTextEdit="1"/>
              </p:cNvSpPr>
              <p:nvPr/>
            </p:nvSpPr>
            <p:spPr>
              <a:xfrm>
                <a:off x="170666" y="2241185"/>
                <a:ext cx="5461722" cy="485261"/>
              </a:xfrm>
              <a:prstGeom prst="rect">
                <a:avLst/>
              </a:prstGeom>
              <a:blipFill>
                <a:blip r:embed="rId5"/>
                <a:stretch>
                  <a:fillRect/>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44DCF79B-4F26-4576-A03A-54C009DC13E8}"/>
              </a:ext>
            </a:extLst>
          </p:cNvPr>
          <p:cNvSpPr/>
          <p:nvPr/>
        </p:nvSpPr>
        <p:spPr>
          <a:xfrm>
            <a:off x="5059569" y="2333945"/>
            <a:ext cx="3895618"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Евклидово расстояние</a:t>
            </a:r>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70AE9D52-4329-4381-AFAC-9891E4D5D604}"/>
                  </a:ext>
                </a:extLst>
              </p:cNvPr>
              <p:cNvSpPr/>
              <p:nvPr/>
            </p:nvSpPr>
            <p:spPr>
              <a:xfrm>
                <a:off x="170666" y="2822923"/>
                <a:ext cx="5069836" cy="469616"/>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1</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𝑚</m:t>
                        </m:r>
                      </m:sup>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nary>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0" name="Прямоугольник 9">
                <a:extLst>
                  <a:ext uri="{FF2B5EF4-FFF2-40B4-BE49-F238E27FC236}">
                    <a16:creationId xmlns:a16="http://schemas.microsoft.com/office/drawing/2014/main" id="{70AE9D52-4329-4381-AFAC-9891E4D5D604}"/>
                  </a:ext>
                </a:extLst>
              </p:cNvPr>
              <p:cNvSpPr>
                <a:spLocks noRot="1" noChangeAspect="1" noMove="1" noResize="1" noEditPoints="1" noAdjustHandles="1" noChangeArrowheads="1" noChangeShapeType="1" noTextEdit="1"/>
              </p:cNvSpPr>
              <p:nvPr/>
            </p:nvSpPr>
            <p:spPr>
              <a:xfrm>
                <a:off x="170666" y="2822923"/>
                <a:ext cx="5069836" cy="469616"/>
              </a:xfrm>
              <a:prstGeom prst="rect">
                <a:avLst/>
              </a:prstGeom>
              <a:blipFill>
                <a:blip r:embed="rId6"/>
                <a:stretch>
                  <a:fillRect l="-361" t="-125974" b="-193506"/>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9E3E8401-EAAB-47E9-8363-53B116369D80}"/>
              </a:ext>
            </a:extLst>
          </p:cNvPr>
          <p:cNvSpPr/>
          <p:nvPr/>
        </p:nvSpPr>
        <p:spPr>
          <a:xfrm>
            <a:off x="4471288" y="2819206"/>
            <a:ext cx="459292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Манхэттенское расстояние</a:t>
            </a:r>
          </a:p>
        </p:txBody>
      </p:sp>
      <mc:AlternateContent xmlns:mc="http://schemas.openxmlformats.org/markup-compatibility/2006" xmlns:a14="http://schemas.microsoft.com/office/drawing/2010/main">
        <mc:Choice Requires="a14">
          <p:sp>
            <p:nvSpPr>
              <p:cNvPr id="12" name="Прямоугольник 11">
                <a:extLst>
                  <a:ext uri="{FF2B5EF4-FFF2-40B4-BE49-F238E27FC236}">
                    <a16:creationId xmlns:a16="http://schemas.microsoft.com/office/drawing/2014/main" id="{18B4CF9A-E27E-412A-AC44-4928BD6F2926}"/>
                  </a:ext>
                </a:extLst>
              </p:cNvPr>
              <p:cNvSpPr/>
              <p:nvPr/>
            </p:nvSpPr>
            <p:spPr>
              <a:xfrm>
                <a:off x="0" y="3371743"/>
                <a:ext cx="455672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𝐿</m:t>
                              </m:r>
                            </m:e>
                            <m:sup>
                              <m:r>
                                <a:rPr lang="en-US" sz="2400" i="1">
                                  <a:solidFill>
                                    <a:schemeClr val="bg1"/>
                                  </a:solidFill>
                                  <a:latin typeface="Cambria Math" panose="02040503050406030204" pitchFamily="18" charset="0"/>
                                  <a:ea typeface="Cambria Math" panose="02040503050406030204" pitchFamily="18" charset="0"/>
                                </a:rPr>
                                <m:t>∞</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ea typeface="Cambria Math" panose="02040503050406030204" pitchFamily="18" charset="0"/>
                            </a:rPr>
                            <m:t>∞</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max</m:t>
                          </m:r>
                        </m:fName>
                        <m:e>
                          <m:r>
                            <a:rPr lang="en-US" sz="2400" b="0" i="1" smtClean="0">
                              <a:solidFill>
                                <a:schemeClr val="bg1"/>
                              </a:solidFill>
                              <a:latin typeface="Cambria Math" panose="02040503050406030204" pitchFamily="18" charset="0"/>
                            </a:rPr>
                            <m:t>(</m:t>
                          </m:r>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r>
                            <a:rPr lang="en-US" sz="2400" b="0" i="1" smtClean="0">
                              <a:solidFill>
                                <a:schemeClr val="bg1"/>
                              </a:solidFill>
                              <a:latin typeface="Cambria Math" panose="02040503050406030204" pitchFamily="18" charset="0"/>
                            </a:rPr>
                            <m:t>)</m:t>
                          </m:r>
                        </m:e>
                      </m:func>
                    </m:oMath>
                  </m:oMathPara>
                </a14:m>
                <a:endParaRPr lang="ru-RU" sz="2400" i="1" dirty="0">
                  <a:solidFill>
                    <a:schemeClr val="bg1"/>
                  </a:solidFill>
                  <a:latin typeface="Cambria Math" panose="02040503050406030204" pitchFamily="18" charset="0"/>
                </a:endParaRPr>
              </a:p>
            </p:txBody>
          </p:sp>
        </mc:Choice>
        <mc:Fallback xmlns="">
          <p:sp>
            <p:nvSpPr>
              <p:cNvPr id="12" name="Прямоугольник 11">
                <a:extLst>
                  <a:ext uri="{FF2B5EF4-FFF2-40B4-BE49-F238E27FC236}">
                    <a16:creationId xmlns:a16="http://schemas.microsoft.com/office/drawing/2014/main" id="{18B4CF9A-E27E-412A-AC44-4928BD6F2926}"/>
                  </a:ext>
                </a:extLst>
              </p:cNvPr>
              <p:cNvSpPr>
                <a:spLocks noRot="1" noChangeAspect="1" noMove="1" noResize="1" noEditPoints="1" noAdjustHandles="1" noChangeArrowheads="1" noChangeShapeType="1" noTextEdit="1"/>
              </p:cNvSpPr>
              <p:nvPr/>
            </p:nvSpPr>
            <p:spPr>
              <a:xfrm>
                <a:off x="0" y="3371743"/>
                <a:ext cx="4556720" cy="461665"/>
              </a:xfrm>
              <a:prstGeom prst="rect">
                <a:avLst/>
              </a:prstGeom>
              <a:blipFill>
                <a:blip r:embed="rId7"/>
                <a:stretch>
                  <a:fillRect b="-19737"/>
                </a:stretch>
              </a:blipFill>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5BA58311-8EC9-4223-8700-396752B6BEE6}"/>
              </a:ext>
            </a:extLst>
          </p:cNvPr>
          <p:cNvSpPr/>
          <p:nvPr/>
        </p:nvSpPr>
        <p:spPr>
          <a:xfrm>
            <a:off x="4912693" y="3371743"/>
            <a:ext cx="3850734"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Расстояние Чебышева</a:t>
            </a:r>
          </a:p>
        </p:txBody>
      </p:sp>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33BF0E0F-79AB-4CD8-9E83-ED55EE97E436}"/>
                  </a:ext>
                </a:extLst>
              </p:cNvPr>
              <p:cNvSpPr/>
              <p:nvPr/>
            </p:nvSpPr>
            <p:spPr>
              <a:xfrm>
                <a:off x="170666" y="3886820"/>
                <a:ext cx="6280248" cy="512513"/>
              </a:xfrm>
              <a:prstGeom prst="rect">
                <a:avLst/>
              </a:prstGeom>
            </p:spPr>
            <p:txBody>
              <a:bodyPr wrap="square">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𝐿</m:t>
                            </m:r>
                          </m:e>
                          <m:sup>
                            <m:r>
                              <a:rPr lang="en-US" sz="2400" b="0" i="1" smtClean="0">
                                <a:solidFill>
                                  <a:schemeClr val="bg1"/>
                                </a:solidFill>
                                <a:latin typeface="Cambria Math" panose="02040503050406030204" pitchFamily="18" charset="0"/>
                              </a:rPr>
                              <m:t>𝑝</m:t>
                            </m:r>
                          </m:sup>
                        </m:sSup>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𝑑</m:t>
                        </m:r>
                      </m:e>
                      <m:sub>
                        <m:r>
                          <a:rPr lang="en-US" sz="2400" b="0" i="1" smtClean="0">
                            <a:solidFill>
                              <a:schemeClr val="bg1"/>
                            </a:solidFill>
                            <a:latin typeface="Cambria Math" panose="02040503050406030204" pitchFamily="18" charset="0"/>
                          </a:rPr>
                          <m:t>𝑝</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𝑏</m:t>
                    </m:r>
                    <m:r>
                      <a:rPr lang="en-US" sz="2400" b="0" i="1" smtClean="0">
                        <a:solidFill>
                          <a:schemeClr val="bg1"/>
                        </a:solidFill>
                        <a:latin typeface="Cambria Math" panose="02040503050406030204" pitchFamily="18" charset="0"/>
                      </a:rPr>
                      <m:t>)=</m:t>
                    </m:r>
                    <m:sSup>
                      <m:sSupPr>
                        <m:ctrlPr>
                          <a:rPr lang="ru-RU" sz="2400" i="1" smtClean="0">
                            <a:solidFill>
                              <a:schemeClr val="bg1"/>
                            </a:solidFill>
                            <a:latin typeface="Cambria Math" panose="02040503050406030204" pitchFamily="18" charset="0"/>
                          </a:rPr>
                        </m:ctrlPr>
                      </m:sSupPr>
                      <m:e>
                        <m:r>
                          <m:rPr>
                            <m:brk m:alnAt="1"/>
                          </m:rPr>
                          <a:rPr lang="en-US" sz="2400" b="0" i="1" smtClean="0">
                            <a:solidFill>
                              <a:schemeClr val="bg1"/>
                            </a:solidFill>
                            <a:latin typeface="Cambria Math" panose="02040503050406030204" pitchFamily="18" charset="0"/>
                          </a:rPr>
                          <m:t>{</m:t>
                        </m:r>
                        <m:nary>
                          <m:naryPr>
                            <m:chr m:val="∑"/>
                            <m:limLoc m:val="subSup"/>
                            <m:ctrlPr>
                              <a:rPr lang="ru-RU" sz="2400" i="1">
                                <a:solidFill>
                                  <a:schemeClr val="bg1"/>
                                </a:solidFill>
                                <a:latin typeface="Cambria Math" panose="02040503050406030204" pitchFamily="18" charset="0"/>
                              </a:rPr>
                            </m:ctrlPr>
                          </m:naryPr>
                          <m:sub>
                            <m:r>
                              <a:rPr lang="ru-RU" sz="2400" i="1">
                                <a:solidFill>
                                  <a:schemeClr val="bg1"/>
                                </a:solidFill>
                                <a:latin typeface="Cambria Math" panose="02040503050406030204" pitchFamily="18" charset="0"/>
                              </a:rPr>
                              <m:t>𝑖</m:t>
                            </m:r>
                            <m:r>
                              <a:rPr lang="ru-RU"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𝑚</m:t>
                            </m:r>
                          </m:sup>
                          <m:e>
                            <m:sSup>
                              <m:sSupPr>
                                <m:ctrlPr>
                                  <a:rPr lang="ru-RU" sz="2400" i="1">
                                    <a:solidFill>
                                      <a:schemeClr val="bg1"/>
                                    </a:solidFill>
                                    <a:latin typeface="Cambria Math" panose="02040503050406030204" pitchFamily="18" charset="0"/>
                                  </a:rPr>
                                </m:ctrlPr>
                              </m:sSupPr>
                              <m:e>
                                <m:d>
                                  <m:dPr>
                                    <m:begChr m:val="|"/>
                                    <m:endChr m:val="|"/>
                                    <m:ctrlPr>
                                      <a:rPr lang="ru-RU" sz="2400" i="1">
                                        <a:solidFill>
                                          <a:schemeClr val="bg1"/>
                                        </a:solidFill>
                                        <a:latin typeface="Cambria Math" panose="02040503050406030204" pitchFamily="18" charset="0"/>
                                      </a:rPr>
                                    </m:ctrlPr>
                                  </m:dPr>
                                  <m:e>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𝑏</m:t>
                                        </m:r>
                                      </m:e>
                                      <m:sub>
                                        <m:r>
                                          <a:rPr lang="en-US" sz="2400" i="1">
                                            <a:solidFill>
                                              <a:schemeClr val="bg1"/>
                                            </a:solidFill>
                                            <a:latin typeface="Cambria Math" panose="02040503050406030204" pitchFamily="18" charset="0"/>
                                          </a:rPr>
                                          <m:t>𝑖</m:t>
                                        </m:r>
                                      </m:sub>
                                    </m:sSub>
                                  </m:e>
                                </m:d>
                              </m:e>
                              <m:sup>
                                <m:r>
                                  <a:rPr lang="en-US" sz="2400" i="1">
                                    <a:solidFill>
                                      <a:schemeClr val="bg1"/>
                                    </a:solidFill>
                                    <a:latin typeface="Cambria Math" panose="02040503050406030204" pitchFamily="18" charset="0"/>
                                  </a:rPr>
                                  <m:t>𝑝</m:t>
                                </m:r>
                              </m:sup>
                            </m:sSup>
                          </m:e>
                        </m:nary>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𝑝</m:t>
                        </m:r>
                      </m:sup>
                    </m:sSup>
                  </m:oMath>
                </a14:m>
                <a:r>
                  <a:rPr lang="en-US" sz="2400" i="1" dirty="0">
                    <a:solidFill>
                      <a:schemeClr val="bg1"/>
                    </a:solidFill>
                    <a:latin typeface="Cambria Math" panose="02040503050406030204" pitchFamily="18" charset="0"/>
                  </a:rPr>
                  <a:t> </a:t>
                </a:r>
                <a:endParaRPr lang="ru-RU" sz="2400" i="1" dirty="0">
                  <a:solidFill>
                    <a:schemeClr val="bg1"/>
                  </a:solidFill>
                  <a:latin typeface="Cambria Math" panose="02040503050406030204" pitchFamily="18" charset="0"/>
                </a:endParaRPr>
              </a:p>
            </p:txBody>
          </p:sp>
        </mc:Choice>
        <mc:Fallback xmlns="">
          <p:sp>
            <p:nvSpPr>
              <p:cNvPr id="14" name="Прямоугольник 13">
                <a:extLst>
                  <a:ext uri="{FF2B5EF4-FFF2-40B4-BE49-F238E27FC236}">
                    <a16:creationId xmlns:a16="http://schemas.microsoft.com/office/drawing/2014/main" id="{33BF0E0F-79AB-4CD8-9E83-ED55EE97E436}"/>
                  </a:ext>
                </a:extLst>
              </p:cNvPr>
              <p:cNvSpPr>
                <a:spLocks noRot="1" noChangeAspect="1" noMove="1" noResize="1" noEditPoints="1" noAdjustHandles="1" noChangeArrowheads="1" noChangeShapeType="1" noTextEdit="1"/>
              </p:cNvSpPr>
              <p:nvPr/>
            </p:nvSpPr>
            <p:spPr>
              <a:xfrm>
                <a:off x="170666" y="3886820"/>
                <a:ext cx="6280248" cy="512513"/>
              </a:xfrm>
              <a:prstGeom prst="rect">
                <a:avLst/>
              </a:prstGeom>
              <a:blipFill>
                <a:blip r:embed="rId8"/>
                <a:stretch>
                  <a:fillRect/>
                </a:stretch>
              </a:blipFill>
            </p:spPr>
            <p:txBody>
              <a:bodyPr/>
              <a:lstStyle/>
              <a:p>
                <a:r>
                  <a:rPr lang="ru-RU">
                    <a:noFill/>
                  </a:rPr>
                  <a:t> </a:t>
                </a:r>
              </a:p>
            </p:txBody>
          </p:sp>
        </mc:Fallback>
      </mc:AlternateContent>
      <p:sp>
        <p:nvSpPr>
          <p:cNvPr id="15" name="Прямоугольник 14">
            <a:extLst>
              <a:ext uri="{FF2B5EF4-FFF2-40B4-BE49-F238E27FC236}">
                <a16:creationId xmlns:a16="http://schemas.microsoft.com/office/drawing/2014/main" id="{8B0547FB-0A71-4023-A2EB-D6BD7CCE2782}"/>
              </a:ext>
            </a:extLst>
          </p:cNvPr>
          <p:cNvSpPr/>
          <p:nvPr/>
        </p:nvSpPr>
        <p:spPr>
          <a:xfrm>
            <a:off x="4797260" y="3868865"/>
            <a:ext cx="4315605" cy="461665"/>
          </a:xfrm>
          <a:prstGeom prst="rect">
            <a:avLst/>
          </a:prstGeom>
        </p:spPr>
        <p:txBody>
          <a:bodyPr wrap="none">
            <a:spAutoFit/>
          </a:bodyPr>
          <a:lstStyle/>
          <a:p>
            <a:r>
              <a:rPr lang="ru-RU" sz="2400" dirty="0">
                <a:solidFill>
                  <a:schemeClr val="bg1"/>
                </a:solidFill>
                <a:latin typeface="Montserrat" panose="00000500000000000000" pitchFamily="2" charset="-52"/>
                <a:cs typeface="Times New Roman" panose="02020603050405020304" pitchFamily="18" charset="0"/>
              </a:rPr>
              <a:t>Расстояние </a:t>
            </a:r>
            <a:r>
              <a:rPr lang="ru-RU" sz="2400" dirty="0" err="1">
                <a:solidFill>
                  <a:schemeClr val="bg1"/>
                </a:solidFill>
                <a:latin typeface="Montserrat" panose="00000500000000000000" pitchFamily="2" charset="-52"/>
                <a:cs typeface="Times New Roman" panose="02020603050405020304" pitchFamily="18" charset="0"/>
              </a:rPr>
              <a:t>Минковского</a:t>
            </a:r>
            <a:endParaRPr lang="ru-RU" sz="2400" dirty="0">
              <a:solidFill>
                <a:schemeClr val="bg1"/>
              </a:solidFill>
              <a:latin typeface="Montserrat" panose="00000500000000000000" pitchFamily="2" charset="-52"/>
              <a:cs typeface="Times New Roman" panose="02020603050405020304" pitchFamily="18" charset="0"/>
            </a:endParaRPr>
          </a:p>
        </p:txBody>
      </p:sp>
      <p:sp>
        <p:nvSpPr>
          <p:cNvPr id="16" name="Прямоугольник 15">
            <a:extLst>
              <a:ext uri="{FF2B5EF4-FFF2-40B4-BE49-F238E27FC236}">
                <a16:creationId xmlns:a16="http://schemas.microsoft.com/office/drawing/2014/main" id="{78F51569-2291-43AF-8E1B-3D20F76C0B93}"/>
              </a:ext>
            </a:extLst>
          </p:cNvPr>
          <p:cNvSpPr/>
          <p:nvPr/>
        </p:nvSpPr>
        <p:spPr>
          <a:xfrm>
            <a:off x="1546153" y="6434445"/>
            <a:ext cx="856812"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P=1</a:t>
            </a:r>
            <a:endParaRPr lang="ru-RU" sz="2400" dirty="0">
              <a:solidFill>
                <a:schemeClr val="bg1"/>
              </a:solidFill>
            </a:endParaRPr>
          </a:p>
        </p:txBody>
      </p:sp>
      <p:sp>
        <p:nvSpPr>
          <p:cNvPr id="17" name="Прямоугольник 16">
            <a:extLst>
              <a:ext uri="{FF2B5EF4-FFF2-40B4-BE49-F238E27FC236}">
                <a16:creationId xmlns:a16="http://schemas.microsoft.com/office/drawing/2014/main" id="{E63DE7F0-CACE-47BB-B4F6-E9D0ED2AC75C}"/>
              </a:ext>
            </a:extLst>
          </p:cNvPr>
          <p:cNvSpPr/>
          <p:nvPr/>
        </p:nvSpPr>
        <p:spPr>
          <a:xfrm>
            <a:off x="4603391" y="6399500"/>
            <a:ext cx="1477258"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 ~ 1.5</a:t>
            </a:r>
            <a:endParaRPr lang="ru-RU" sz="2400" dirty="0">
              <a:solidFill>
                <a:schemeClr val="bg1"/>
              </a:solidFill>
            </a:endParaRPr>
          </a:p>
        </p:txBody>
      </p:sp>
      <p:sp>
        <p:nvSpPr>
          <p:cNvPr id="18" name="Прямоугольник 17">
            <a:extLst>
              <a:ext uri="{FF2B5EF4-FFF2-40B4-BE49-F238E27FC236}">
                <a16:creationId xmlns:a16="http://schemas.microsoft.com/office/drawing/2014/main" id="{E4B7A031-87C3-47C4-8579-DD73011BFD60}"/>
              </a:ext>
            </a:extLst>
          </p:cNvPr>
          <p:cNvSpPr/>
          <p:nvPr/>
        </p:nvSpPr>
        <p:spPr>
          <a:xfrm>
            <a:off x="7766053" y="6388675"/>
            <a:ext cx="856812"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P=2</a:t>
            </a:r>
            <a:endParaRPr lang="ru-RU" sz="2400" dirty="0">
              <a:solidFill>
                <a:schemeClr val="bg1"/>
              </a:solidFill>
            </a:endParaRPr>
          </a:p>
        </p:txBody>
      </p:sp>
      <p:sp>
        <p:nvSpPr>
          <p:cNvPr id="19" name="Прямоугольник 18">
            <a:extLst>
              <a:ext uri="{FF2B5EF4-FFF2-40B4-BE49-F238E27FC236}">
                <a16:creationId xmlns:a16="http://schemas.microsoft.com/office/drawing/2014/main" id="{9AE369F8-B4F4-4AAB-ABAD-AFEC4A564920}"/>
              </a:ext>
            </a:extLst>
          </p:cNvPr>
          <p:cNvSpPr/>
          <p:nvPr/>
        </p:nvSpPr>
        <p:spPr>
          <a:xfrm>
            <a:off x="10354537" y="6451560"/>
            <a:ext cx="1359258" cy="461665"/>
          </a:xfrm>
          <a:prstGeom prst="rect">
            <a:avLst/>
          </a:prstGeom>
        </p:spPr>
        <p:txBody>
          <a:bodyPr wrap="square">
            <a:spAutoFit/>
          </a:bodyPr>
          <a:lstStyle/>
          <a:p>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P~∞</a:t>
            </a:r>
            <a:endParaRPr lang="ru-RU" sz="2400" dirty="0">
              <a:solidFill>
                <a:schemeClr val="bg1"/>
              </a:solidFill>
            </a:endParaRPr>
          </a:p>
        </p:txBody>
      </p:sp>
      <p:sp>
        <p:nvSpPr>
          <p:cNvPr id="20" name="Прямоугольник 19">
            <a:extLst>
              <a:ext uri="{FF2B5EF4-FFF2-40B4-BE49-F238E27FC236}">
                <a16:creationId xmlns:a16="http://schemas.microsoft.com/office/drawing/2014/main" id="{3F992AEE-8C30-42E8-BDCD-8CA4C5B55AA3}"/>
              </a:ext>
            </a:extLst>
          </p:cNvPr>
          <p:cNvSpPr/>
          <p:nvPr/>
        </p:nvSpPr>
        <p:spPr>
          <a:xfrm>
            <a:off x="7195626" y="4291354"/>
            <a:ext cx="1924710" cy="252202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pic>
        <p:nvPicPr>
          <p:cNvPr id="21" name="Рисунок 20">
            <a:extLst>
              <a:ext uri="{FF2B5EF4-FFF2-40B4-BE49-F238E27FC236}">
                <a16:creationId xmlns:a16="http://schemas.microsoft.com/office/drawing/2014/main" id="{DFE3DC9E-3DD3-4C35-9581-D0E39D9705BF}"/>
              </a:ext>
            </a:extLst>
          </p:cNvPr>
          <p:cNvPicPr>
            <a:picLocks noChangeAspect="1"/>
          </p:cNvPicPr>
          <p:nvPr/>
        </p:nvPicPr>
        <p:blipFill>
          <a:blip r:embed="rId9"/>
          <a:stretch>
            <a:fillRect/>
          </a:stretch>
        </p:blipFill>
        <p:spPr>
          <a:xfrm>
            <a:off x="1025246" y="4541101"/>
            <a:ext cx="1847574" cy="1847574"/>
          </a:xfrm>
          <a:prstGeom prst="rect">
            <a:avLst/>
          </a:prstGeom>
        </p:spPr>
      </p:pic>
      <p:pic>
        <p:nvPicPr>
          <p:cNvPr id="22" name="Рисунок 21">
            <a:extLst>
              <a:ext uri="{FF2B5EF4-FFF2-40B4-BE49-F238E27FC236}">
                <a16:creationId xmlns:a16="http://schemas.microsoft.com/office/drawing/2014/main" id="{7970F1D2-2805-44B0-B7C1-BD781C860964}"/>
              </a:ext>
            </a:extLst>
          </p:cNvPr>
          <p:cNvPicPr>
            <a:picLocks noChangeAspect="1"/>
          </p:cNvPicPr>
          <p:nvPr/>
        </p:nvPicPr>
        <p:blipFill>
          <a:blip r:embed="rId10"/>
          <a:stretch>
            <a:fillRect/>
          </a:stretch>
        </p:blipFill>
        <p:spPr>
          <a:xfrm>
            <a:off x="7232025" y="4504137"/>
            <a:ext cx="1851911" cy="1847574"/>
          </a:xfrm>
          <a:prstGeom prst="rect">
            <a:avLst/>
          </a:prstGeom>
        </p:spPr>
      </p:pic>
      <p:pic>
        <p:nvPicPr>
          <p:cNvPr id="23" name="Рисунок 22">
            <a:extLst>
              <a:ext uri="{FF2B5EF4-FFF2-40B4-BE49-F238E27FC236}">
                <a16:creationId xmlns:a16="http://schemas.microsoft.com/office/drawing/2014/main" id="{BFB40E41-A03F-41C7-999A-640B5F7BA7A3}"/>
              </a:ext>
            </a:extLst>
          </p:cNvPr>
          <p:cNvPicPr>
            <a:picLocks noChangeAspect="1"/>
          </p:cNvPicPr>
          <p:nvPr/>
        </p:nvPicPr>
        <p:blipFill>
          <a:blip r:embed="rId11"/>
          <a:stretch>
            <a:fillRect/>
          </a:stretch>
        </p:blipFill>
        <p:spPr>
          <a:xfrm>
            <a:off x="9861884" y="4504137"/>
            <a:ext cx="1851911" cy="1847574"/>
          </a:xfrm>
          <a:prstGeom prst="rect">
            <a:avLst/>
          </a:prstGeom>
        </p:spPr>
      </p:pic>
      <p:pic>
        <p:nvPicPr>
          <p:cNvPr id="24" name="Рисунок 23">
            <a:extLst>
              <a:ext uri="{FF2B5EF4-FFF2-40B4-BE49-F238E27FC236}">
                <a16:creationId xmlns:a16="http://schemas.microsoft.com/office/drawing/2014/main" id="{E17EF790-BA30-4027-82A1-1EF15F456B50}"/>
              </a:ext>
            </a:extLst>
          </p:cNvPr>
          <p:cNvPicPr>
            <a:picLocks noChangeAspect="1"/>
          </p:cNvPicPr>
          <p:nvPr/>
        </p:nvPicPr>
        <p:blipFill>
          <a:blip r:embed="rId12"/>
          <a:stretch>
            <a:fillRect/>
          </a:stretch>
        </p:blipFill>
        <p:spPr>
          <a:xfrm>
            <a:off x="4310801" y="4403862"/>
            <a:ext cx="1943287" cy="1947849"/>
          </a:xfrm>
          <a:prstGeom prst="rect">
            <a:avLst/>
          </a:prstGeom>
        </p:spPr>
      </p:pic>
    </p:spTree>
    <p:extLst>
      <p:ext uri="{BB962C8B-B14F-4D97-AF65-F5344CB8AC3E}">
        <p14:creationId xmlns:p14="http://schemas.microsoft.com/office/powerpoint/2010/main" val="24396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4" grpId="0"/>
      <p:bldP spid="15" grpId="0"/>
      <p:bldP spid="16" grpId="0"/>
      <p:bldP spid="17" grpId="0"/>
      <p:bldP spid="18" grpId="0"/>
      <p:bldP spid="19"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BDF9B44B-7BAD-4BB5-B40B-80E005297D87}"/>
              </a:ext>
            </a:extLst>
          </p:cNvPr>
          <p:cNvSpPr>
            <a:spLocks noGrp="1"/>
          </p:cNvSpPr>
          <p:nvPr>
            <p:ph type="title"/>
          </p:nvPr>
        </p:nvSpPr>
        <p:spPr>
          <a:xfrm>
            <a:off x="1919536" y="873070"/>
            <a:ext cx="10280858"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Стандартизация Данных</a:t>
            </a:r>
            <a:endParaRPr lang="ru-RU" sz="3200" dirty="0">
              <a:solidFill>
                <a:schemeClr val="bg1"/>
              </a:solidFill>
              <a:latin typeface="Montserrat" panose="00000500000000000000" pitchFamily="2" charset="-52"/>
              <a:ea typeface="Verdana" panose="020B0604030504040204" pitchFamily="34" charset="0"/>
            </a:endParaRP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404B0AC2-AEFD-453E-9B17-40974957BB39}"/>
                  </a:ext>
                </a:extLst>
              </p:cNvPr>
              <p:cNvSpPr/>
              <p:nvPr/>
            </p:nvSpPr>
            <p:spPr>
              <a:xfrm>
                <a:off x="4151784" y="3861048"/>
                <a:ext cx="3019735" cy="10470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X</m:t>
                          </m:r>
                        </m:e>
                        <m:sup>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up>
                      </m:sSup>
                      <m:r>
                        <m:rPr>
                          <m:nor/>
                        </m:rPr>
                        <a:rPr lang="en-US" sz="28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sz="280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sz="2800" b="0" i="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a:solidFill>
                                    <a:schemeClr val="bg1"/>
                                  </a:solidFill>
                                  <a:latin typeface="Cambria Math" panose="02040503050406030204" pitchFamily="18" charset="0"/>
                                  <a:ea typeface="Cambria Math" panose="02040503050406030204" pitchFamily="18" charset="0"/>
                                </a:rPr>
                                <m:t>𝑖𝑗</m:t>
                              </m:r>
                            </m:sub>
                          </m:sSub>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μ</m:t>
                              </m:r>
                            </m:e>
                            <m:sub>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𝑗</m:t>
                              </m:r>
                            </m:sub>
                          </m:sSub>
                          <m:r>
                            <m:rPr>
                              <m:nor/>
                            </m:rPr>
                            <a:rPr lang="en-US" sz="28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num>
                        <m:den>
                          <m:sSub>
                            <m:sSubPr>
                              <m:ctrlP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l-GR"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σ</m:t>
                              </m:r>
                            </m:e>
                            <m:sub>
                              <m:r>
                                <a:rPr lang="en-US" sz="2800" i="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𝑗</m:t>
                              </m:r>
                            </m:sub>
                          </m:sSub>
                        </m:den>
                      </m:f>
                    </m:oMath>
                  </m:oMathPara>
                </a14:m>
                <a:endParaRPr lang="en-US" sz="2800" dirty="0">
                  <a:solidFill>
                    <a:schemeClr val="bg1"/>
                  </a:solidFill>
                  <a:latin typeface="Cambria Math" panose="02040503050406030204" pitchFamily="18" charset="0"/>
                  <a:ea typeface="Cambria Math" panose="02040503050406030204" pitchFamily="18" charset="0"/>
                </a:endParaRPr>
              </a:p>
            </p:txBody>
          </p:sp>
        </mc:Choice>
        <mc:Fallback xmlns="">
          <p:sp>
            <p:nvSpPr>
              <p:cNvPr id="7" name="Прямоугольник 6">
                <a:extLst>
                  <a:ext uri="{FF2B5EF4-FFF2-40B4-BE49-F238E27FC236}">
                    <a16:creationId xmlns:a16="http://schemas.microsoft.com/office/drawing/2014/main" id="{404B0AC2-AEFD-453E-9B17-40974957BB39}"/>
                  </a:ext>
                </a:extLst>
              </p:cNvPr>
              <p:cNvSpPr>
                <a:spLocks noRot="1" noChangeAspect="1" noMove="1" noResize="1" noEditPoints="1" noAdjustHandles="1" noChangeArrowheads="1" noChangeShapeType="1" noTextEdit="1"/>
              </p:cNvSpPr>
              <p:nvPr/>
            </p:nvSpPr>
            <p:spPr>
              <a:xfrm>
                <a:off x="4151784" y="3861048"/>
                <a:ext cx="3019735" cy="1047082"/>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160AE887-FF67-4AAF-AB7C-2F27922F5B9B}"/>
                  </a:ext>
                </a:extLst>
              </p:cNvPr>
              <p:cNvSpPr/>
              <p:nvPr/>
            </p:nvSpPr>
            <p:spPr>
              <a:xfrm>
                <a:off x="1631504" y="5085184"/>
                <a:ext cx="7757374" cy="424796"/>
              </a:xfrm>
              <a:prstGeom prst="rect">
                <a:avLst/>
              </a:prstGeom>
            </p:spPr>
            <p:txBody>
              <a:bodyPr wrap="square">
                <a:spAutoFit/>
              </a:bodyPr>
              <a:lstStyle/>
              <a:p>
                <a14:m>
                  <m:oMath xmlns:m="http://schemas.openxmlformats.org/officeDocument/2006/math">
                    <m:sSub>
                      <m:sSubPr>
                        <m:ctrlPr>
                          <a:rPr lang="en-US" sz="2000" i="1" dirty="0" smtClean="0">
                            <a:solidFill>
                              <a:schemeClr val="bg1"/>
                            </a:solidFill>
                            <a:latin typeface="Cambria Math" panose="02040503050406030204" pitchFamily="18" charset="0"/>
                            <a:cs typeface="Times New Roman" panose="02020603050405020304" pitchFamily="18" charset="0"/>
                          </a:rPr>
                        </m:ctrlPr>
                      </m:sSubPr>
                      <m:e>
                        <m:r>
                          <m:rPr>
                            <m:sty m:val="p"/>
                          </m:rPr>
                          <a:rPr lang="el-GR" sz="2000" i="1" dirty="0">
                            <a:solidFill>
                              <a:schemeClr val="bg1"/>
                            </a:solidFill>
                            <a:latin typeface="Cambria Math" panose="02040503050406030204" pitchFamily="18" charset="0"/>
                            <a:cs typeface="Times New Roman" panose="02020603050405020304" pitchFamily="18" charset="0"/>
                          </a:rPr>
                          <m:t>μ</m:t>
                        </m:r>
                      </m:e>
                      <m:sub>
                        <m:r>
                          <a:rPr lang="en-US" sz="2000" i="1" dirty="0">
                            <a:solidFill>
                              <a:schemeClr val="bg1"/>
                            </a:solidFill>
                            <a:latin typeface="Cambria Math" panose="02040503050406030204" pitchFamily="18" charset="0"/>
                            <a:cs typeface="Times New Roman" panose="02020603050405020304" pitchFamily="18" charset="0"/>
                          </a:rPr>
                          <m:t>𝑗</m:t>
                        </m:r>
                      </m:sub>
                    </m:sSub>
                  </m:oMath>
                </a14:m>
                <a:r>
                  <a:rPr lang="en-US" sz="2000" dirty="0">
                    <a:solidFill>
                      <a:schemeClr val="bg1"/>
                    </a:solidFill>
                    <a:latin typeface="Montserrat" panose="00000500000000000000" pitchFamily="2" charset="-52"/>
                    <a:ea typeface="Verdana" panose="020B0604030504040204" pitchFamily="34" charset="0"/>
                  </a:rPr>
                  <a:t> </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среднее значение </a:t>
                </a:r>
                <a:r>
                  <a:rPr lang="en-US"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j-</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го признака</a:t>
                </a:r>
                <a:endParaRPr lang="ru-RU" sz="2800" dirty="0">
                  <a:solidFill>
                    <a:schemeClr val="bg1"/>
                  </a:solidFill>
                  <a:latin typeface="Montserrat" panose="00000500000000000000" pitchFamily="2" charset="-52"/>
                  <a:ea typeface="Verdana" panose="020B0604030504040204" pitchFamily="34" charset="0"/>
                  <a:cs typeface="Times New Roman" panose="02020603050405020304" pitchFamily="18" charset="0"/>
                </a:endParaRPr>
              </a:p>
            </p:txBody>
          </p:sp>
        </mc:Choice>
        <mc:Fallback xmlns="">
          <p:sp>
            <p:nvSpPr>
              <p:cNvPr id="8" name="Прямоугольник 7">
                <a:extLst>
                  <a:ext uri="{FF2B5EF4-FFF2-40B4-BE49-F238E27FC236}">
                    <a16:creationId xmlns:a16="http://schemas.microsoft.com/office/drawing/2014/main" id="{160AE887-FF67-4AAF-AB7C-2F27922F5B9B}"/>
                  </a:ext>
                </a:extLst>
              </p:cNvPr>
              <p:cNvSpPr>
                <a:spLocks noRot="1" noChangeAspect="1" noMove="1" noResize="1" noEditPoints="1" noAdjustHandles="1" noChangeArrowheads="1" noChangeShapeType="1" noTextEdit="1"/>
              </p:cNvSpPr>
              <p:nvPr/>
            </p:nvSpPr>
            <p:spPr>
              <a:xfrm>
                <a:off x="1631504" y="5085184"/>
                <a:ext cx="7757374" cy="424796"/>
              </a:xfrm>
              <a:prstGeom prst="rect">
                <a:avLst/>
              </a:prstGeom>
              <a:blipFill>
                <a:blip r:embed="rId5"/>
                <a:stretch>
                  <a:fillRect t="-5714" b="-20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Прямоугольник 8">
                <a:extLst>
                  <a:ext uri="{FF2B5EF4-FFF2-40B4-BE49-F238E27FC236}">
                    <a16:creationId xmlns:a16="http://schemas.microsoft.com/office/drawing/2014/main" id="{04F4C9E6-C4BB-4F16-AECD-61EBD2405B8B}"/>
                  </a:ext>
                </a:extLst>
              </p:cNvPr>
              <p:cNvSpPr/>
              <p:nvPr/>
            </p:nvSpPr>
            <p:spPr>
              <a:xfrm>
                <a:off x="1559496" y="5733256"/>
                <a:ext cx="7330504" cy="424796"/>
              </a:xfrm>
              <a:prstGeom prst="rect">
                <a:avLst/>
              </a:prstGeom>
            </p:spPr>
            <p:txBody>
              <a:bodyPr wrap="square">
                <a:spAutoFit/>
              </a:bodyPr>
              <a:lstStyle/>
              <a:p>
                <a14:m>
                  <m:oMath xmlns:m="http://schemas.openxmlformats.org/officeDocument/2006/math">
                    <m:sSub>
                      <m:sSubPr>
                        <m:ctrlPr>
                          <a:rPr lang="en-US" sz="2000" i="1" dirty="0" smtClean="0">
                            <a:solidFill>
                              <a:schemeClr val="bg1"/>
                            </a:solidFill>
                            <a:latin typeface="Cambria Math" panose="02040503050406030204" pitchFamily="18" charset="0"/>
                            <a:cs typeface="Times New Roman" panose="02020603050405020304" pitchFamily="18" charset="0"/>
                          </a:rPr>
                        </m:ctrlPr>
                      </m:sSubPr>
                      <m:e>
                        <m:r>
                          <m:rPr>
                            <m:sty m:val="p"/>
                          </m:rPr>
                          <a:rPr lang="el-GR" sz="2000" i="1" dirty="0">
                            <a:solidFill>
                              <a:schemeClr val="bg1"/>
                            </a:solidFill>
                            <a:latin typeface="Cambria Math" panose="02040503050406030204" pitchFamily="18" charset="0"/>
                            <a:cs typeface="Times New Roman" panose="02020603050405020304" pitchFamily="18" charset="0"/>
                          </a:rPr>
                          <m:t>σ</m:t>
                        </m:r>
                      </m:e>
                      <m:sub>
                        <m:r>
                          <a:rPr lang="en-US" sz="2000" i="1" dirty="0">
                            <a:solidFill>
                              <a:schemeClr val="bg1"/>
                            </a:solidFill>
                            <a:latin typeface="Cambria Math" panose="02040503050406030204" pitchFamily="18" charset="0"/>
                            <a:cs typeface="Times New Roman" panose="02020603050405020304" pitchFamily="18" charset="0"/>
                          </a:rPr>
                          <m:t>𝑗</m:t>
                        </m:r>
                      </m:sub>
                    </m:sSub>
                  </m:oMath>
                </a14:m>
                <a:r>
                  <a:rPr lang="en-US" sz="2000" dirty="0">
                    <a:solidFill>
                      <a:schemeClr val="bg1"/>
                    </a:solidFill>
                    <a:latin typeface="Montserrat" panose="00000500000000000000" pitchFamily="2" charset="-52"/>
                    <a:ea typeface="Verdana" panose="020B0604030504040204" pitchFamily="34" charset="0"/>
                  </a:rPr>
                  <a:t> </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стандартное отклонение </a:t>
                </a:r>
                <a:r>
                  <a:rPr lang="en-US"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j-</a:t>
                </a:r>
                <a:r>
                  <a:rPr lang="ru-RU" sz="2000" dirty="0">
                    <a:solidFill>
                      <a:schemeClr val="bg1"/>
                    </a:solidFill>
                    <a:latin typeface="Montserrat" panose="00000500000000000000" pitchFamily="2" charset="-52"/>
                    <a:ea typeface="Verdana" panose="020B0604030504040204" pitchFamily="34" charset="0"/>
                    <a:cs typeface="Times New Roman" panose="02020603050405020304" pitchFamily="18" charset="0"/>
                  </a:rPr>
                  <a:t>го признака</a:t>
                </a:r>
                <a:endParaRPr lang="ru-RU" sz="2800" dirty="0">
                  <a:solidFill>
                    <a:schemeClr val="bg1"/>
                  </a:solidFill>
                  <a:latin typeface="Montserrat" panose="00000500000000000000" pitchFamily="2" charset="-52"/>
                  <a:ea typeface="Verdana" panose="020B0604030504040204" pitchFamily="34" charset="0"/>
                  <a:cs typeface="Times New Roman" panose="02020603050405020304" pitchFamily="18" charset="0"/>
                </a:endParaRPr>
              </a:p>
            </p:txBody>
          </p:sp>
        </mc:Choice>
        <mc:Fallback xmlns="">
          <p:sp>
            <p:nvSpPr>
              <p:cNvPr id="9" name="Прямоугольник 8">
                <a:extLst>
                  <a:ext uri="{FF2B5EF4-FFF2-40B4-BE49-F238E27FC236}">
                    <a16:creationId xmlns:a16="http://schemas.microsoft.com/office/drawing/2014/main" id="{04F4C9E6-C4BB-4F16-AECD-61EBD2405B8B}"/>
                  </a:ext>
                </a:extLst>
              </p:cNvPr>
              <p:cNvSpPr>
                <a:spLocks noRot="1" noChangeAspect="1" noMove="1" noResize="1" noEditPoints="1" noAdjustHandles="1" noChangeArrowheads="1" noChangeShapeType="1" noTextEdit="1"/>
              </p:cNvSpPr>
              <p:nvPr/>
            </p:nvSpPr>
            <p:spPr>
              <a:xfrm>
                <a:off x="1559496" y="5733256"/>
                <a:ext cx="7330504" cy="424796"/>
              </a:xfrm>
              <a:prstGeom prst="rect">
                <a:avLst/>
              </a:prstGeom>
              <a:blipFill>
                <a:blip r:embed="rId6"/>
                <a:stretch>
                  <a:fillRect t="-5714" b="-20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3AD5154E-4637-4D34-9906-60F5F677DD6D}"/>
                  </a:ext>
                </a:extLst>
              </p:cNvPr>
              <p:cNvSpPr/>
              <p:nvPr/>
            </p:nvSpPr>
            <p:spPr>
              <a:xfrm>
                <a:off x="4583832" y="3212976"/>
                <a:ext cx="1811856"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dirty="0" smtClean="0">
                          <a:solidFill>
                            <a:schemeClr val="bg1"/>
                          </a:solidFill>
                          <a:latin typeface="Cambria Math" panose="02040503050406030204" pitchFamily="18" charset="0"/>
                          <a:cs typeface="Times New Roman" panose="02020603050405020304" pitchFamily="18" charset="0"/>
                        </a:rPr>
                        <m:t>𝑋</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b="0" i="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n-US" sz="3200" b="1" dirty="0">
                              <a:solidFill>
                                <a:schemeClr val="bg1"/>
                              </a:solidFill>
                              <a:latin typeface="Times New Roman" panose="02020603050405020304" pitchFamily="18" charset="0"/>
                              <a:cs typeface="Times New Roman" panose="02020603050405020304" pitchFamily="18" charset="0"/>
                            </a:rPr>
                            <m:t>ℝ</m:t>
                          </m:r>
                        </m:e>
                        <m:sup>
                          <m:r>
                            <m:rPr>
                              <m:sty m:val="p"/>
                            </m:rPr>
                            <a:rPr lang="en-US" sz="32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n</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3200" dirty="0">
                  <a:solidFill>
                    <a:schemeClr val="bg1"/>
                  </a:solidFill>
                  <a:latin typeface="IBM Plex Mono" panose="020B0509050203000203" pitchFamily="49" charset="-52"/>
                </a:endParaRPr>
              </a:p>
            </p:txBody>
          </p:sp>
        </mc:Choice>
        <mc:Fallback xmlns="">
          <p:sp>
            <p:nvSpPr>
              <p:cNvPr id="10" name="Прямоугольник 9">
                <a:extLst>
                  <a:ext uri="{FF2B5EF4-FFF2-40B4-BE49-F238E27FC236}">
                    <a16:creationId xmlns:a16="http://schemas.microsoft.com/office/drawing/2014/main" id="{3AD5154E-4637-4D34-9906-60F5F677DD6D}"/>
                  </a:ext>
                </a:extLst>
              </p:cNvPr>
              <p:cNvSpPr>
                <a:spLocks noRot="1" noChangeAspect="1" noMove="1" noResize="1" noEditPoints="1" noAdjustHandles="1" noChangeArrowheads="1" noChangeShapeType="1" noTextEdit="1"/>
              </p:cNvSpPr>
              <p:nvPr/>
            </p:nvSpPr>
            <p:spPr>
              <a:xfrm>
                <a:off x="4583832" y="3212976"/>
                <a:ext cx="1811856" cy="584775"/>
              </a:xfrm>
              <a:prstGeom prst="rect">
                <a:avLst/>
              </a:prstGeom>
              <a:blipFill>
                <a:blip r:embed="rId7"/>
                <a:stretch>
                  <a:fillRect/>
                </a:stretch>
              </a:blipFill>
            </p:spPr>
            <p:txBody>
              <a:bodyPr/>
              <a:lstStyle/>
              <a:p>
                <a:r>
                  <a:rPr lang="ru-RU">
                    <a:noFill/>
                  </a:rPr>
                  <a:t> </a:t>
                </a:r>
              </a:p>
            </p:txBody>
          </p:sp>
        </mc:Fallback>
      </mc:AlternateContent>
      <p:pic>
        <p:nvPicPr>
          <p:cNvPr id="11" name="Рисунок 10">
            <a:extLst>
              <a:ext uri="{FF2B5EF4-FFF2-40B4-BE49-F238E27FC236}">
                <a16:creationId xmlns:a16="http://schemas.microsoft.com/office/drawing/2014/main" id="{70B7A1DF-DB31-474E-A682-5DB3BC32684C}"/>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7896200" y="1628800"/>
            <a:ext cx="3464630" cy="2376264"/>
          </a:xfrm>
          <a:prstGeom prst="rect">
            <a:avLst/>
          </a:prstGeom>
        </p:spPr>
      </p:pic>
      <p:pic>
        <p:nvPicPr>
          <p:cNvPr id="12" name="Рисунок 11">
            <a:extLst>
              <a:ext uri="{FF2B5EF4-FFF2-40B4-BE49-F238E27FC236}">
                <a16:creationId xmlns:a16="http://schemas.microsoft.com/office/drawing/2014/main" id="{96A5ED7C-8AC8-49A2-93B9-5237EF1ED0A4}"/>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551384" y="1700808"/>
            <a:ext cx="3451313" cy="3205508"/>
          </a:xfrm>
          <a:prstGeom prst="rect">
            <a:avLst/>
          </a:prstGeom>
        </p:spPr>
      </p:pic>
      <p:pic>
        <p:nvPicPr>
          <p:cNvPr id="13" name="Рисунок 12">
            <a:extLst>
              <a:ext uri="{FF2B5EF4-FFF2-40B4-BE49-F238E27FC236}">
                <a16:creationId xmlns:a16="http://schemas.microsoft.com/office/drawing/2014/main" id="{EC6371DC-2FA0-4F68-9DED-5CADB46D63F5}"/>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7896200" y="4077072"/>
            <a:ext cx="3528392" cy="2429233"/>
          </a:xfrm>
          <a:prstGeom prst="rect">
            <a:avLst/>
          </a:prstGeom>
        </p:spPr>
      </p:pic>
    </p:spTree>
    <p:extLst>
      <p:ext uri="{BB962C8B-B14F-4D97-AF65-F5344CB8AC3E}">
        <p14:creationId xmlns:p14="http://schemas.microsoft.com/office/powerpoint/2010/main" val="289053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 name="Заголовок 1">
            <a:extLst>
              <a:ext uri="{FF2B5EF4-FFF2-40B4-BE49-F238E27FC236}">
                <a16:creationId xmlns:a16="http://schemas.microsoft.com/office/drawing/2014/main" id="{BDF9B44B-7BAD-4BB5-B40B-80E005297D87}"/>
              </a:ext>
            </a:extLst>
          </p:cNvPr>
          <p:cNvSpPr>
            <a:spLocks noGrp="1"/>
          </p:cNvSpPr>
          <p:nvPr>
            <p:ph type="title"/>
          </p:nvPr>
        </p:nvSpPr>
        <p:spPr>
          <a:xfrm>
            <a:off x="798653" y="873070"/>
            <a:ext cx="11401741" cy="827739"/>
          </a:xfrm>
        </p:spPr>
        <p:txBody>
          <a:bodyPr>
            <a:normAutofit fontScale="90000"/>
          </a:bodyPr>
          <a:lstStyle/>
          <a:p>
            <a:pPr algn="ctr">
              <a:buNone/>
            </a:pPr>
            <a:r>
              <a:rPr lang="ru-RU" sz="3200" b="1" dirty="0">
                <a:solidFill>
                  <a:schemeClr val="bg1"/>
                </a:solidFill>
                <a:latin typeface="Montserrat" panose="00000500000000000000" pitchFamily="2" charset="-52"/>
                <a:ea typeface="Verdana" panose="020B0604030504040204" pitchFamily="34" charset="0"/>
              </a:rPr>
              <a:t>Добавочный пример про «а зачем Стандартизировать»?</a:t>
            </a:r>
            <a:endParaRPr lang="ru-RU" sz="3200" dirty="0">
              <a:solidFill>
                <a:schemeClr val="bg1"/>
              </a:solidFill>
              <a:latin typeface="Montserrat" panose="00000500000000000000" pitchFamily="2" charset="-52"/>
              <a:ea typeface="Verdana" panose="020B0604030504040204" pitchFamily="34" charset="0"/>
            </a:endParaRPr>
          </a:p>
        </p:txBody>
      </p:sp>
      <p:graphicFrame>
        <p:nvGraphicFramePr>
          <p:cNvPr id="2" name="Таблица 2">
            <a:extLst>
              <a:ext uri="{FF2B5EF4-FFF2-40B4-BE49-F238E27FC236}">
                <a16:creationId xmlns:a16="http://schemas.microsoft.com/office/drawing/2014/main" id="{A11DDC24-2291-44CB-9930-17FCF1217EC4}"/>
              </a:ext>
            </a:extLst>
          </p:cNvPr>
          <p:cNvGraphicFramePr>
            <a:graphicFrameLocks noGrp="1"/>
          </p:cNvGraphicFramePr>
          <p:nvPr>
            <p:extLst>
              <p:ext uri="{D42A27DB-BD31-4B8C-83A1-F6EECF244321}">
                <p14:modId xmlns:p14="http://schemas.microsoft.com/office/powerpoint/2010/main" val="788493939"/>
              </p:ext>
            </p:extLst>
          </p:nvPr>
        </p:nvGraphicFramePr>
        <p:xfrm>
          <a:off x="600216" y="1837655"/>
          <a:ext cx="5045998" cy="1828800"/>
        </p:xfrm>
        <a:graphic>
          <a:graphicData uri="http://schemas.openxmlformats.org/drawingml/2006/table">
            <a:tbl>
              <a:tblPr firstRow="1" bandRow="1">
                <a:tableStyleId>{5C22544A-7EE6-4342-B048-85BDC9FD1C3A}</a:tableStyleId>
              </a:tblPr>
              <a:tblGrid>
                <a:gridCol w="1675130">
                  <a:extLst>
                    <a:ext uri="{9D8B030D-6E8A-4147-A177-3AD203B41FA5}">
                      <a16:colId xmlns:a16="http://schemas.microsoft.com/office/drawing/2014/main" val="1903350113"/>
                    </a:ext>
                  </a:extLst>
                </a:gridCol>
                <a:gridCol w="1606868">
                  <a:extLst>
                    <a:ext uri="{9D8B030D-6E8A-4147-A177-3AD203B41FA5}">
                      <a16:colId xmlns:a16="http://schemas.microsoft.com/office/drawing/2014/main" val="684059164"/>
                    </a:ext>
                  </a:extLst>
                </a:gridCol>
                <a:gridCol w="1764000">
                  <a:extLst>
                    <a:ext uri="{9D8B030D-6E8A-4147-A177-3AD203B41FA5}">
                      <a16:colId xmlns:a16="http://schemas.microsoft.com/office/drawing/2014/main" val="3458451656"/>
                    </a:ext>
                  </a:extLst>
                </a:gridCol>
              </a:tblGrid>
              <a:tr h="370840">
                <a:tc>
                  <a:txBody>
                    <a:bodyPr/>
                    <a:lstStyle/>
                    <a:p>
                      <a:r>
                        <a:rPr lang="ru-RU" sz="2400" dirty="0">
                          <a:latin typeface="Montserrat" panose="00000500000000000000" pitchFamily="2" charset="-52"/>
                        </a:rPr>
                        <a:t>Человек</a:t>
                      </a:r>
                    </a:p>
                  </a:txBody>
                  <a:tcPr/>
                </a:tc>
                <a:tc>
                  <a:txBody>
                    <a:bodyPr/>
                    <a:lstStyle/>
                    <a:p>
                      <a:r>
                        <a:rPr lang="ru-RU" sz="2400" dirty="0">
                          <a:latin typeface="Montserrat" panose="00000500000000000000" pitchFamily="2" charset="-52"/>
                        </a:rPr>
                        <a:t>Возраст</a:t>
                      </a:r>
                    </a:p>
                  </a:txBody>
                  <a:tcPr/>
                </a:tc>
                <a:tc>
                  <a:txBody>
                    <a:bodyPr/>
                    <a:lstStyle/>
                    <a:p>
                      <a:r>
                        <a:rPr lang="ru-RU" sz="2400" dirty="0">
                          <a:latin typeface="Montserrat" panose="00000500000000000000" pitchFamily="2" charset="-52"/>
                        </a:rPr>
                        <a:t>Зарплата </a:t>
                      </a:r>
                    </a:p>
                  </a:txBody>
                  <a:tcPr/>
                </a:tc>
                <a:extLst>
                  <a:ext uri="{0D108BD9-81ED-4DB2-BD59-A6C34878D82A}">
                    <a16:rowId xmlns:a16="http://schemas.microsoft.com/office/drawing/2014/main" val="1516968135"/>
                  </a:ext>
                </a:extLst>
              </a:tr>
              <a:tr h="370840">
                <a:tc>
                  <a:txBody>
                    <a:bodyPr/>
                    <a:lstStyle/>
                    <a:p>
                      <a:pPr algn="ctr"/>
                      <a:r>
                        <a:rPr lang="ru-RU" sz="2400" dirty="0">
                          <a:latin typeface="Montserrat" panose="00000500000000000000" pitchFamily="2" charset="-52"/>
                        </a:rPr>
                        <a:t>Аркадий</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4288196535"/>
                  </a:ext>
                </a:extLst>
              </a:tr>
              <a:tr h="370840">
                <a:tc>
                  <a:txBody>
                    <a:bodyPr/>
                    <a:lstStyle/>
                    <a:p>
                      <a:pPr algn="ctr"/>
                      <a:r>
                        <a:rPr lang="ru-RU" sz="2400" dirty="0">
                          <a:latin typeface="Montserrat" panose="00000500000000000000" pitchFamily="2" charset="-52"/>
                        </a:rPr>
                        <a:t>Борис</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100 00</a:t>
                      </a:r>
                      <a:r>
                        <a:rPr lang="en-US" sz="2400" dirty="0">
                          <a:latin typeface="Montserrat" panose="00000500000000000000" pitchFamily="2" charset="-52"/>
                        </a:rPr>
                        <a:t>5</a:t>
                      </a:r>
                      <a:endParaRPr lang="ru-RU" sz="2400" dirty="0">
                        <a:latin typeface="Montserrat" panose="00000500000000000000" pitchFamily="2" charset="-52"/>
                      </a:endParaRPr>
                    </a:p>
                  </a:txBody>
                  <a:tcPr/>
                </a:tc>
                <a:extLst>
                  <a:ext uri="{0D108BD9-81ED-4DB2-BD59-A6C34878D82A}">
                    <a16:rowId xmlns:a16="http://schemas.microsoft.com/office/drawing/2014/main" val="3415193622"/>
                  </a:ext>
                </a:extLst>
              </a:tr>
              <a:tr h="370840">
                <a:tc>
                  <a:txBody>
                    <a:bodyPr/>
                    <a:lstStyle/>
                    <a:p>
                      <a:pPr algn="ctr"/>
                      <a:r>
                        <a:rPr lang="ru-RU" sz="2400" dirty="0">
                          <a:latin typeface="Montserrat" panose="00000500000000000000" pitchFamily="2" charset="-52"/>
                        </a:rPr>
                        <a:t>Василий</a:t>
                      </a:r>
                    </a:p>
                  </a:txBody>
                  <a:tcPr/>
                </a:tc>
                <a:tc>
                  <a:txBody>
                    <a:bodyPr/>
                    <a:lstStyle/>
                    <a:p>
                      <a:pPr algn="ctr"/>
                      <a:r>
                        <a:rPr lang="ru-RU" sz="2400" dirty="0">
                          <a:latin typeface="Montserrat" panose="00000500000000000000" pitchFamily="2" charset="-52"/>
                        </a:rPr>
                        <a:t>3</a:t>
                      </a:r>
                      <a:r>
                        <a:rPr lang="en-US" sz="2400" dirty="0">
                          <a:latin typeface="Montserrat" panose="00000500000000000000" pitchFamily="2" charset="-52"/>
                        </a:rPr>
                        <a:t>5</a:t>
                      </a:r>
                      <a:endParaRPr lang="ru-RU" sz="2400" dirty="0">
                        <a:latin typeface="Montserrat" panose="00000500000000000000" pitchFamily="2" charset="-52"/>
                      </a:endParaRP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2375252012"/>
                  </a:ext>
                </a:extLst>
              </a:tr>
            </a:tbl>
          </a:graphicData>
        </a:graphic>
      </p:graphicFrame>
      <p:graphicFrame>
        <p:nvGraphicFramePr>
          <p:cNvPr id="8" name="Таблица 2">
            <a:extLst>
              <a:ext uri="{FF2B5EF4-FFF2-40B4-BE49-F238E27FC236}">
                <a16:creationId xmlns:a16="http://schemas.microsoft.com/office/drawing/2014/main" id="{A11DDC24-2291-44CB-9930-17FCF1217EC4}"/>
              </a:ext>
            </a:extLst>
          </p:cNvPr>
          <p:cNvGraphicFramePr>
            <a:graphicFrameLocks noGrp="1"/>
          </p:cNvGraphicFramePr>
          <p:nvPr>
            <p:extLst>
              <p:ext uri="{D42A27DB-BD31-4B8C-83A1-F6EECF244321}">
                <p14:modId xmlns:p14="http://schemas.microsoft.com/office/powerpoint/2010/main" val="3671116227"/>
              </p:ext>
            </p:extLst>
          </p:nvPr>
        </p:nvGraphicFramePr>
        <p:xfrm>
          <a:off x="6438192" y="1836146"/>
          <a:ext cx="5045998" cy="1828800"/>
        </p:xfrm>
        <a:graphic>
          <a:graphicData uri="http://schemas.openxmlformats.org/drawingml/2006/table">
            <a:tbl>
              <a:tblPr firstRow="1" bandRow="1">
                <a:tableStyleId>{5C22544A-7EE6-4342-B048-85BDC9FD1C3A}</a:tableStyleId>
              </a:tblPr>
              <a:tblGrid>
                <a:gridCol w="1675130">
                  <a:extLst>
                    <a:ext uri="{9D8B030D-6E8A-4147-A177-3AD203B41FA5}">
                      <a16:colId xmlns:a16="http://schemas.microsoft.com/office/drawing/2014/main" val="1903350113"/>
                    </a:ext>
                  </a:extLst>
                </a:gridCol>
                <a:gridCol w="1606868">
                  <a:extLst>
                    <a:ext uri="{9D8B030D-6E8A-4147-A177-3AD203B41FA5}">
                      <a16:colId xmlns:a16="http://schemas.microsoft.com/office/drawing/2014/main" val="684059164"/>
                    </a:ext>
                  </a:extLst>
                </a:gridCol>
                <a:gridCol w="1764000">
                  <a:extLst>
                    <a:ext uri="{9D8B030D-6E8A-4147-A177-3AD203B41FA5}">
                      <a16:colId xmlns:a16="http://schemas.microsoft.com/office/drawing/2014/main" val="3458451656"/>
                    </a:ext>
                  </a:extLst>
                </a:gridCol>
              </a:tblGrid>
              <a:tr h="370840">
                <a:tc>
                  <a:txBody>
                    <a:bodyPr/>
                    <a:lstStyle/>
                    <a:p>
                      <a:r>
                        <a:rPr lang="ru-RU" sz="2400" dirty="0">
                          <a:latin typeface="Montserrat" panose="00000500000000000000" pitchFamily="2" charset="-52"/>
                        </a:rPr>
                        <a:t>Человек</a:t>
                      </a:r>
                    </a:p>
                  </a:txBody>
                  <a:tcPr/>
                </a:tc>
                <a:tc>
                  <a:txBody>
                    <a:bodyPr/>
                    <a:lstStyle/>
                    <a:p>
                      <a:r>
                        <a:rPr lang="ru-RU" sz="2400" dirty="0">
                          <a:latin typeface="Montserrat" panose="00000500000000000000" pitchFamily="2" charset="-52"/>
                        </a:rPr>
                        <a:t>Возраст</a:t>
                      </a:r>
                    </a:p>
                  </a:txBody>
                  <a:tcPr/>
                </a:tc>
                <a:tc>
                  <a:txBody>
                    <a:bodyPr/>
                    <a:lstStyle/>
                    <a:p>
                      <a:r>
                        <a:rPr lang="ru-RU" sz="2400" dirty="0">
                          <a:latin typeface="Montserrat" panose="00000500000000000000" pitchFamily="2" charset="-52"/>
                        </a:rPr>
                        <a:t>Зарплата </a:t>
                      </a:r>
                    </a:p>
                  </a:txBody>
                  <a:tcPr/>
                </a:tc>
                <a:extLst>
                  <a:ext uri="{0D108BD9-81ED-4DB2-BD59-A6C34878D82A}">
                    <a16:rowId xmlns:a16="http://schemas.microsoft.com/office/drawing/2014/main" val="1516968135"/>
                  </a:ext>
                </a:extLst>
              </a:tr>
              <a:tr h="370840">
                <a:tc>
                  <a:txBody>
                    <a:bodyPr/>
                    <a:lstStyle/>
                    <a:p>
                      <a:pPr algn="ctr"/>
                      <a:r>
                        <a:rPr lang="ru-RU" sz="2400" dirty="0">
                          <a:latin typeface="Montserrat" panose="00000500000000000000" pitchFamily="2" charset="-52"/>
                        </a:rPr>
                        <a:t>Аркадий</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4288196535"/>
                  </a:ext>
                </a:extLst>
              </a:tr>
              <a:tr h="370840">
                <a:tc>
                  <a:txBody>
                    <a:bodyPr/>
                    <a:lstStyle/>
                    <a:p>
                      <a:pPr algn="ctr"/>
                      <a:r>
                        <a:rPr lang="ru-RU" sz="2400" dirty="0">
                          <a:latin typeface="Montserrat" panose="00000500000000000000" pitchFamily="2" charset="-52"/>
                        </a:rPr>
                        <a:t>Борис</a:t>
                      </a:r>
                    </a:p>
                  </a:txBody>
                  <a:tcPr/>
                </a:tc>
                <a:tc>
                  <a:txBody>
                    <a:bodyPr/>
                    <a:lstStyle/>
                    <a:p>
                      <a:pPr algn="ctr"/>
                      <a:r>
                        <a:rPr lang="ru-RU" sz="2400" dirty="0">
                          <a:latin typeface="Montserrat" panose="00000500000000000000" pitchFamily="2" charset="-52"/>
                        </a:rPr>
                        <a:t>30</a:t>
                      </a:r>
                    </a:p>
                  </a:txBody>
                  <a:tcPr/>
                </a:tc>
                <a:tc>
                  <a:txBody>
                    <a:bodyPr/>
                    <a:lstStyle/>
                    <a:p>
                      <a:pPr algn="ctr"/>
                      <a:r>
                        <a:rPr lang="ru-RU" sz="2400" dirty="0">
                          <a:latin typeface="Montserrat" panose="00000500000000000000" pitchFamily="2" charset="-52"/>
                        </a:rPr>
                        <a:t>101 000</a:t>
                      </a:r>
                    </a:p>
                  </a:txBody>
                  <a:tcPr/>
                </a:tc>
                <a:extLst>
                  <a:ext uri="{0D108BD9-81ED-4DB2-BD59-A6C34878D82A}">
                    <a16:rowId xmlns:a16="http://schemas.microsoft.com/office/drawing/2014/main" val="3415193622"/>
                  </a:ext>
                </a:extLst>
              </a:tr>
              <a:tr h="370840">
                <a:tc>
                  <a:txBody>
                    <a:bodyPr/>
                    <a:lstStyle/>
                    <a:p>
                      <a:pPr algn="ctr"/>
                      <a:r>
                        <a:rPr lang="ru-RU" sz="2400" dirty="0">
                          <a:latin typeface="Montserrat" panose="00000500000000000000" pitchFamily="2" charset="-52"/>
                        </a:rPr>
                        <a:t>Василий</a:t>
                      </a:r>
                    </a:p>
                  </a:txBody>
                  <a:tcPr/>
                </a:tc>
                <a:tc>
                  <a:txBody>
                    <a:bodyPr/>
                    <a:lstStyle/>
                    <a:p>
                      <a:pPr algn="ctr"/>
                      <a:r>
                        <a:rPr lang="ru-RU" sz="2400" dirty="0">
                          <a:latin typeface="Montserrat" panose="00000500000000000000" pitchFamily="2" charset="-52"/>
                        </a:rPr>
                        <a:t>3</a:t>
                      </a:r>
                      <a:r>
                        <a:rPr lang="en-US" sz="2400" dirty="0">
                          <a:latin typeface="Montserrat" panose="00000500000000000000" pitchFamily="2" charset="-52"/>
                        </a:rPr>
                        <a:t>5</a:t>
                      </a:r>
                      <a:endParaRPr lang="ru-RU" sz="2400" dirty="0">
                        <a:latin typeface="Montserrat" panose="00000500000000000000" pitchFamily="2" charset="-52"/>
                      </a:endParaRPr>
                    </a:p>
                  </a:txBody>
                  <a:tcPr/>
                </a:tc>
                <a:tc>
                  <a:txBody>
                    <a:bodyPr/>
                    <a:lstStyle/>
                    <a:p>
                      <a:pPr algn="ctr"/>
                      <a:r>
                        <a:rPr lang="ru-RU" sz="2400" dirty="0">
                          <a:latin typeface="Montserrat" panose="00000500000000000000" pitchFamily="2" charset="-52"/>
                        </a:rPr>
                        <a:t>100 000</a:t>
                      </a:r>
                    </a:p>
                  </a:txBody>
                  <a:tcPr/>
                </a:tc>
                <a:extLst>
                  <a:ext uri="{0D108BD9-81ED-4DB2-BD59-A6C34878D82A}">
                    <a16:rowId xmlns:a16="http://schemas.microsoft.com/office/drawing/2014/main" val="2375252012"/>
                  </a:ext>
                </a:extLst>
              </a:tr>
            </a:tbl>
          </a:graphicData>
        </a:graphic>
      </p:graphicFrame>
      <p:graphicFrame>
        <p:nvGraphicFramePr>
          <p:cNvPr id="3" name="Таблица 2"/>
          <p:cNvGraphicFramePr>
            <a:graphicFrameLocks noGrp="1"/>
          </p:cNvGraphicFramePr>
          <p:nvPr>
            <p:extLst>
              <p:ext uri="{D42A27DB-BD31-4B8C-83A1-F6EECF244321}">
                <p14:modId xmlns:p14="http://schemas.microsoft.com/office/powerpoint/2010/main" val="4236444582"/>
              </p:ext>
            </p:extLst>
          </p:nvPr>
        </p:nvGraphicFramePr>
        <p:xfrm>
          <a:off x="235060" y="4588741"/>
          <a:ext cx="5486399" cy="1590675"/>
        </p:xfrm>
        <a:graphic>
          <a:graphicData uri="http://schemas.openxmlformats.org/drawingml/2006/table">
            <a:tbl>
              <a:tblPr firstRow="1" bandRow="1">
                <a:tableStyleId>{5C22544A-7EE6-4342-B048-85BDC9FD1C3A}</a:tableStyleId>
              </a:tblPr>
              <a:tblGrid>
                <a:gridCol w="1436612">
                  <a:extLst>
                    <a:ext uri="{9D8B030D-6E8A-4147-A177-3AD203B41FA5}">
                      <a16:colId xmlns:a16="http://schemas.microsoft.com/office/drawing/2014/main" val="3098602630"/>
                    </a:ext>
                  </a:extLst>
                </a:gridCol>
                <a:gridCol w="1436612">
                  <a:extLst>
                    <a:ext uri="{9D8B030D-6E8A-4147-A177-3AD203B41FA5}">
                      <a16:colId xmlns:a16="http://schemas.microsoft.com/office/drawing/2014/main" val="1523331025"/>
                    </a:ext>
                  </a:extLst>
                </a:gridCol>
                <a:gridCol w="1255846">
                  <a:extLst>
                    <a:ext uri="{9D8B030D-6E8A-4147-A177-3AD203B41FA5}">
                      <a16:colId xmlns:a16="http://schemas.microsoft.com/office/drawing/2014/main" val="1609635555"/>
                    </a:ext>
                  </a:extLst>
                </a:gridCol>
                <a:gridCol w="1357329">
                  <a:extLst>
                    <a:ext uri="{9D8B030D-6E8A-4147-A177-3AD203B41FA5}">
                      <a16:colId xmlns:a16="http://schemas.microsoft.com/office/drawing/2014/main" val="209014435"/>
                    </a:ext>
                  </a:extLst>
                </a:gridCol>
              </a:tblGrid>
              <a:tr h="400050">
                <a:tc>
                  <a:txBody>
                    <a:bodyPr/>
                    <a:lstStyle/>
                    <a:p>
                      <a:pPr algn="ctr" fontAlgn="ctr"/>
                      <a:endParaRPr lang="ru-R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ru-RU" sz="2400" u="none" strike="noStrike">
                          <a:effectLst/>
                        </a:rPr>
                        <a:t>Аркадий</a:t>
                      </a:r>
                      <a:endParaRPr lang="ru-RU" sz="2400" b="1" i="0" u="none" strike="noStrike">
                        <a:solidFill>
                          <a:srgbClr val="FFFFFF"/>
                        </a:solidFill>
                        <a:effectLst/>
                        <a:latin typeface="Montserrat" panose="020B0604020202020204" charset="-52"/>
                      </a:endParaRPr>
                    </a:p>
                  </a:txBody>
                  <a:tcPr marL="9525" marR="9525" marT="9525" marB="0" anchor="ctr"/>
                </a:tc>
                <a:tc>
                  <a:txBody>
                    <a:bodyPr/>
                    <a:lstStyle/>
                    <a:p>
                      <a:pPr algn="ctr" fontAlgn="ctr"/>
                      <a:r>
                        <a:rPr lang="ru-RU" sz="2400" u="none" strike="noStrike">
                          <a:effectLst/>
                        </a:rPr>
                        <a:t>Борис</a:t>
                      </a:r>
                      <a:endParaRPr lang="ru-RU" sz="2400" b="0" i="0" u="none" strike="noStrike">
                        <a:solidFill>
                          <a:srgbClr val="242327"/>
                        </a:solidFill>
                        <a:effectLst/>
                        <a:latin typeface="Montserrat" panose="020B0604020202020204" charset="-52"/>
                      </a:endParaRPr>
                    </a:p>
                  </a:txBody>
                  <a:tcPr marL="9525" marR="9525" marT="9525" marB="0" anchor="ctr"/>
                </a:tc>
                <a:tc>
                  <a:txBody>
                    <a:bodyPr/>
                    <a:lstStyle/>
                    <a:p>
                      <a:pPr algn="ctr" fontAlgn="ctr"/>
                      <a:r>
                        <a:rPr lang="ru-RU" sz="2400" u="none" strike="noStrike">
                          <a:effectLst/>
                        </a:rPr>
                        <a:t>Василий</a:t>
                      </a:r>
                      <a:endParaRPr lang="ru-RU" sz="2400" b="0" i="0" u="none" strike="noStrike">
                        <a:solidFill>
                          <a:srgbClr val="242327"/>
                        </a:solidFill>
                        <a:effectLst/>
                        <a:latin typeface="Montserrat" panose="020B0604020202020204" charset="-52"/>
                      </a:endParaRPr>
                    </a:p>
                  </a:txBody>
                  <a:tcPr marL="9525" marR="9525" marT="9525" marB="0" anchor="ctr"/>
                </a:tc>
                <a:extLst>
                  <a:ext uri="{0D108BD9-81ED-4DB2-BD59-A6C34878D82A}">
                    <a16:rowId xmlns:a16="http://schemas.microsoft.com/office/drawing/2014/main" val="889548742"/>
                  </a:ext>
                </a:extLst>
              </a:tr>
              <a:tr h="400050">
                <a:tc>
                  <a:txBody>
                    <a:bodyPr/>
                    <a:lstStyle/>
                    <a:p>
                      <a:pPr algn="ctr" fontAlgn="ctr"/>
                      <a:r>
                        <a:rPr lang="ru-RU" sz="2400" b="1" i="0" u="none" strike="noStrike" cap="none" dirty="0">
                          <a:solidFill>
                            <a:schemeClr val="lt1"/>
                          </a:solidFill>
                          <a:effectLst/>
                          <a:latin typeface="+mn-lt"/>
                          <a:ea typeface="+mn-ea"/>
                          <a:cs typeface="+mn-cs"/>
                          <a:sym typeface="Arial"/>
                        </a:rPr>
                        <a:t>Аркадий</a:t>
                      </a:r>
                    </a:p>
                  </a:txBody>
                  <a:tcPr marL="9525" marR="9525" marT="9525" marB="0" anchor="ctr">
                    <a:solidFill>
                      <a:srgbClr val="01C601"/>
                    </a:solidFill>
                  </a:tcP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extLst>
                  <a:ext uri="{0D108BD9-81ED-4DB2-BD59-A6C34878D82A}">
                    <a16:rowId xmlns:a16="http://schemas.microsoft.com/office/drawing/2014/main" val="2533517021"/>
                  </a:ext>
                </a:extLst>
              </a:tr>
              <a:tr h="400050">
                <a:tc>
                  <a:txBody>
                    <a:bodyPr/>
                    <a:lstStyle/>
                    <a:p>
                      <a:pPr algn="ctr" fontAlgn="ctr"/>
                      <a:r>
                        <a:rPr lang="ru-RU" sz="2400" b="1" i="0" u="none" strike="noStrike" cap="none" dirty="0">
                          <a:solidFill>
                            <a:schemeClr val="lt1"/>
                          </a:solidFill>
                          <a:effectLst/>
                          <a:latin typeface="+mn-lt"/>
                          <a:ea typeface="+mn-ea"/>
                          <a:cs typeface="+mn-cs"/>
                          <a:sym typeface="Arial"/>
                        </a:rPr>
                        <a:t>Борис</a:t>
                      </a:r>
                    </a:p>
                  </a:txBody>
                  <a:tcPr marL="9525" marR="9525" marT="9525" marB="0" anchor="ctr">
                    <a:solidFill>
                      <a:srgbClr val="01C601"/>
                    </a:solidFill>
                  </a:tcP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7.07</a:t>
                      </a:r>
                    </a:p>
                  </a:txBody>
                  <a:tcPr marL="9525" marR="9525" marT="9525" marB="0" anchor="ctr"/>
                </a:tc>
                <a:extLst>
                  <a:ext uri="{0D108BD9-81ED-4DB2-BD59-A6C34878D82A}">
                    <a16:rowId xmlns:a16="http://schemas.microsoft.com/office/drawing/2014/main" val="2112628463"/>
                  </a:ext>
                </a:extLst>
              </a:tr>
              <a:tr h="390525">
                <a:tc>
                  <a:txBody>
                    <a:bodyPr/>
                    <a:lstStyle/>
                    <a:p>
                      <a:pPr algn="ctr" fontAlgn="ctr"/>
                      <a:r>
                        <a:rPr lang="ru-RU" sz="2400" b="1" i="0" u="none" strike="noStrike" cap="none" dirty="0">
                          <a:solidFill>
                            <a:schemeClr val="lt1"/>
                          </a:solidFill>
                          <a:effectLst/>
                          <a:latin typeface="+mn-lt"/>
                          <a:ea typeface="+mn-ea"/>
                          <a:cs typeface="+mn-cs"/>
                          <a:sym typeface="Arial"/>
                        </a:rPr>
                        <a:t>Василий</a:t>
                      </a:r>
                    </a:p>
                  </a:txBody>
                  <a:tcPr marL="9525" marR="9525" marT="9525" marB="0" anchor="ctr">
                    <a:solidFill>
                      <a:srgbClr val="01C601"/>
                    </a:solidFill>
                  </a:tcP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7.07</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extLst>
                  <a:ext uri="{0D108BD9-81ED-4DB2-BD59-A6C34878D82A}">
                    <a16:rowId xmlns:a16="http://schemas.microsoft.com/office/drawing/2014/main" val="913262176"/>
                  </a:ext>
                </a:extLst>
              </a:tr>
            </a:tbl>
          </a:graphicData>
        </a:graphic>
      </p:graphicFrame>
      <p:graphicFrame>
        <p:nvGraphicFramePr>
          <p:cNvPr id="4" name="Таблица 3"/>
          <p:cNvGraphicFramePr>
            <a:graphicFrameLocks noGrp="1"/>
          </p:cNvGraphicFramePr>
          <p:nvPr>
            <p:extLst>
              <p:ext uri="{D42A27DB-BD31-4B8C-83A1-F6EECF244321}">
                <p14:modId xmlns:p14="http://schemas.microsoft.com/office/powerpoint/2010/main" val="1886838077"/>
              </p:ext>
            </p:extLst>
          </p:nvPr>
        </p:nvGraphicFramePr>
        <p:xfrm>
          <a:off x="6300880" y="4525366"/>
          <a:ext cx="5486399" cy="1590675"/>
        </p:xfrm>
        <a:graphic>
          <a:graphicData uri="http://schemas.openxmlformats.org/drawingml/2006/table">
            <a:tbl>
              <a:tblPr firstRow="1" bandRow="1">
                <a:tableStyleId>{5C22544A-7EE6-4342-B048-85BDC9FD1C3A}</a:tableStyleId>
              </a:tblPr>
              <a:tblGrid>
                <a:gridCol w="1436612">
                  <a:extLst>
                    <a:ext uri="{9D8B030D-6E8A-4147-A177-3AD203B41FA5}">
                      <a16:colId xmlns:a16="http://schemas.microsoft.com/office/drawing/2014/main" val="2147283738"/>
                    </a:ext>
                  </a:extLst>
                </a:gridCol>
                <a:gridCol w="1436612">
                  <a:extLst>
                    <a:ext uri="{9D8B030D-6E8A-4147-A177-3AD203B41FA5}">
                      <a16:colId xmlns:a16="http://schemas.microsoft.com/office/drawing/2014/main" val="1251486368"/>
                    </a:ext>
                  </a:extLst>
                </a:gridCol>
                <a:gridCol w="1255846">
                  <a:extLst>
                    <a:ext uri="{9D8B030D-6E8A-4147-A177-3AD203B41FA5}">
                      <a16:colId xmlns:a16="http://schemas.microsoft.com/office/drawing/2014/main" val="1687985435"/>
                    </a:ext>
                  </a:extLst>
                </a:gridCol>
                <a:gridCol w="1357329">
                  <a:extLst>
                    <a:ext uri="{9D8B030D-6E8A-4147-A177-3AD203B41FA5}">
                      <a16:colId xmlns:a16="http://schemas.microsoft.com/office/drawing/2014/main" val="369737880"/>
                    </a:ext>
                  </a:extLst>
                </a:gridCol>
              </a:tblGrid>
              <a:tr h="400050">
                <a:tc>
                  <a:txBody>
                    <a:bodyPr/>
                    <a:lstStyle/>
                    <a:p>
                      <a:pPr algn="ctr" fontAlgn="ctr"/>
                      <a:endParaRPr lang="ru-RU" sz="1100" b="0" i="0" u="none" strike="noStrike" dirty="0">
                        <a:solidFill>
                          <a:srgbClr val="000000"/>
                        </a:solidFill>
                        <a:effectLst/>
                        <a:latin typeface="Calibri" panose="020F0502020204030204" pitchFamily="34" charset="0"/>
                      </a:endParaRPr>
                    </a:p>
                  </a:txBody>
                  <a:tcPr marL="9525" marR="9525" marT="9525" marB="0" anchor="ctr">
                    <a:solidFill>
                      <a:srgbClr val="01C601"/>
                    </a:solidFill>
                  </a:tcPr>
                </a:tc>
                <a:tc>
                  <a:txBody>
                    <a:bodyPr/>
                    <a:lstStyle/>
                    <a:p>
                      <a:pPr algn="ctr" fontAlgn="ctr"/>
                      <a:r>
                        <a:rPr lang="ru-RU" sz="2400" u="none" strike="noStrike" dirty="0">
                          <a:effectLst/>
                        </a:rPr>
                        <a:t>Аркадий</a:t>
                      </a:r>
                      <a:endParaRPr lang="ru-RU" sz="2400" b="1" i="0" u="none" strike="noStrike" dirty="0">
                        <a:solidFill>
                          <a:srgbClr val="FFFFFF"/>
                        </a:solidFill>
                        <a:effectLst/>
                        <a:latin typeface="Montserrat" panose="020B0604020202020204" charset="-52"/>
                      </a:endParaRPr>
                    </a:p>
                  </a:txBody>
                  <a:tcPr marL="9525" marR="9525" marT="9525" marB="0" anchor="ctr"/>
                </a:tc>
                <a:tc>
                  <a:txBody>
                    <a:bodyPr/>
                    <a:lstStyle/>
                    <a:p>
                      <a:pPr algn="ctr" fontAlgn="ctr"/>
                      <a:r>
                        <a:rPr lang="ru-RU" sz="2400" u="none" strike="noStrike" dirty="0">
                          <a:effectLst/>
                        </a:rPr>
                        <a:t>Борис</a:t>
                      </a:r>
                      <a:endParaRPr lang="ru-RU" sz="2400" b="0" i="0" u="none" strike="noStrike" dirty="0">
                        <a:solidFill>
                          <a:srgbClr val="242327"/>
                        </a:solidFill>
                        <a:effectLst/>
                        <a:latin typeface="Montserrat" panose="020B0604020202020204" charset="-52"/>
                      </a:endParaRPr>
                    </a:p>
                  </a:txBody>
                  <a:tcPr marL="9525" marR="9525" marT="9525" marB="0" anchor="ctr"/>
                </a:tc>
                <a:tc>
                  <a:txBody>
                    <a:bodyPr/>
                    <a:lstStyle/>
                    <a:p>
                      <a:pPr algn="ctr" fontAlgn="ctr"/>
                      <a:r>
                        <a:rPr lang="ru-RU" sz="2400" u="none" strike="noStrike" dirty="0">
                          <a:effectLst/>
                        </a:rPr>
                        <a:t>Василий</a:t>
                      </a:r>
                      <a:endParaRPr lang="ru-RU" sz="2400" b="0" i="0" u="none" strike="noStrike" dirty="0">
                        <a:solidFill>
                          <a:srgbClr val="242327"/>
                        </a:solidFill>
                        <a:effectLst/>
                        <a:latin typeface="Montserrat" panose="020B0604020202020204" charset="-52"/>
                      </a:endParaRPr>
                    </a:p>
                  </a:txBody>
                  <a:tcPr marL="9525" marR="9525" marT="9525" marB="0" anchor="ctr"/>
                </a:tc>
                <a:extLst>
                  <a:ext uri="{0D108BD9-81ED-4DB2-BD59-A6C34878D82A}">
                    <a16:rowId xmlns:a16="http://schemas.microsoft.com/office/drawing/2014/main" val="3024704450"/>
                  </a:ext>
                </a:extLst>
              </a:tr>
              <a:tr h="400050">
                <a:tc>
                  <a:txBody>
                    <a:bodyPr/>
                    <a:lstStyle/>
                    <a:p>
                      <a:pPr marR="0" algn="ctr" rtl="0" fontAlgn="ctr">
                        <a:lnSpc>
                          <a:spcPct val="100000"/>
                        </a:lnSpc>
                        <a:spcBef>
                          <a:spcPts val="0"/>
                        </a:spcBef>
                        <a:spcAft>
                          <a:spcPts val="0"/>
                        </a:spcAft>
                        <a:buClr>
                          <a:srgbClr val="000000"/>
                        </a:buClr>
                        <a:buFont typeface="Arial"/>
                      </a:pPr>
                      <a:r>
                        <a:rPr lang="ru-RU" sz="2400" b="1" i="0" u="none" strike="noStrike" cap="none" dirty="0">
                          <a:solidFill>
                            <a:schemeClr val="lt1"/>
                          </a:solidFill>
                          <a:effectLst/>
                          <a:latin typeface="+mn-lt"/>
                          <a:ea typeface="+mn-ea"/>
                          <a:cs typeface="+mn-cs"/>
                          <a:sym typeface="Arial"/>
                        </a:rPr>
                        <a:t>Аркадий</a:t>
                      </a:r>
                    </a:p>
                  </a:txBody>
                  <a:tcPr marL="9525" marR="9525" marT="9525" marB="0" anchor="ctr">
                    <a:solidFill>
                      <a:srgbClr val="01C601"/>
                    </a:solidFill>
                  </a:tcP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1000</a:t>
                      </a:r>
                    </a:p>
                  </a:txBody>
                  <a:tcPr marL="9525" marR="9525" marT="9525" marB="0" anchor="ct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extLst>
                  <a:ext uri="{0D108BD9-81ED-4DB2-BD59-A6C34878D82A}">
                    <a16:rowId xmlns:a16="http://schemas.microsoft.com/office/drawing/2014/main" val="1501046498"/>
                  </a:ext>
                </a:extLst>
              </a:tr>
              <a:tr h="400050">
                <a:tc>
                  <a:txBody>
                    <a:bodyPr/>
                    <a:lstStyle/>
                    <a:p>
                      <a:pPr marR="0" algn="ctr" rtl="0" fontAlgn="ctr">
                        <a:lnSpc>
                          <a:spcPct val="100000"/>
                        </a:lnSpc>
                        <a:spcBef>
                          <a:spcPts val="0"/>
                        </a:spcBef>
                        <a:spcAft>
                          <a:spcPts val="0"/>
                        </a:spcAft>
                        <a:buClr>
                          <a:srgbClr val="000000"/>
                        </a:buClr>
                        <a:buFont typeface="Arial"/>
                      </a:pPr>
                      <a:r>
                        <a:rPr lang="ru-RU" sz="2400" b="1" i="0" u="none" strike="noStrike" cap="none" dirty="0">
                          <a:solidFill>
                            <a:schemeClr val="lt1"/>
                          </a:solidFill>
                          <a:effectLst/>
                          <a:latin typeface="+mn-lt"/>
                          <a:ea typeface="+mn-ea"/>
                          <a:cs typeface="+mn-cs"/>
                          <a:sym typeface="Arial"/>
                        </a:rPr>
                        <a:t>Борис</a:t>
                      </a:r>
                    </a:p>
                  </a:txBody>
                  <a:tcPr marL="9525" marR="9525" marT="9525" marB="0" anchor="ctr">
                    <a:solidFill>
                      <a:srgbClr val="01C601"/>
                    </a:solidFill>
                  </a:tcP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1000</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1000.01</a:t>
                      </a:r>
                    </a:p>
                  </a:txBody>
                  <a:tcPr marL="9525" marR="9525" marT="9525" marB="0" anchor="ctr"/>
                </a:tc>
                <a:extLst>
                  <a:ext uri="{0D108BD9-81ED-4DB2-BD59-A6C34878D82A}">
                    <a16:rowId xmlns:a16="http://schemas.microsoft.com/office/drawing/2014/main" val="3089341308"/>
                  </a:ext>
                </a:extLst>
              </a:tr>
              <a:tr h="390525">
                <a:tc>
                  <a:txBody>
                    <a:bodyPr/>
                    <a:lstStyle/>
                    <a:p>
                      <a:pPr marR="0" algn="ctr" rtl="0" fontAlgn="ctr">
                        <a:lnSpc>
                          <a:spcPct val="100000"/>
                        </a:lnSpc>
                        <a:spcBef>
                          <a:spcPts val="0"/>
                        </a:spcBef>
                        <a:spcAft>
                          <a:spcPts val="0"/>
                        </a:spcAft>
                        <a:buClr>
                          <a:srgbClr val="000000"/>
                        </a:buClr>
                        <a:buFont typeface="Arial"/>
                      </a:pPr>
                      <a:r>
                        <a:rPr lang="ru-RU" sz="2400" b="1" i="0" u="none" strike="noStrike" cap="none" dirty="0">
                          <a:solidFill>
                            <a:schemeClr val="lt1"/>
                          </a:solidFill>
                          <a:effectLst/>
                          <a:latin typeface="+mn-lt"/>
                          <a:ea typeface="+mn-ea"/>
                          <a:cs typeface="+mn-cs"/>
                          <a:sym typeface="Arial"/>
                        </a:rPr>
                        <a:t>Василий</a:t>
                      </a:r>
                    </a:p>
                  </a:txBody>
                  <a:tcPr marL="9525" marR="9525" marT="9525" marB="0" anchor="ctr">
                    <a:solidFill>
                      <a:srgbClr val="01C601"/>
                    </a:solidFill>
                  </a:tcPr>
                </a:tc>
                <a:tc>
                  <a:txBody>
                    <a:bodyPr/>
                    <a:lstStyle/>
                    <a:p>
                      <a:pPr algn="ctr" fontAlgn="ctr"/>
                      <a:r>
                        <a:rPr lang="ru-RU" sz="2400" b="0" i="0" u="none" strike="noStrike" cap="none">
                          <a:solidFill>
                            <a:schemeClr val="dk1"/>
                          </a:solidFill>
                          <a:latin typeface="Montserrat" panose="00000500000000000000" pitchFamily="2" charset="-52"/>
                          <a:ea typeface="+mn-ea"/>
                          <a:cs typeface="+mn-cs"/>
                          <a:sym typeface="Arial"/>
                        </a:rPr>
                        <a:t>5</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1000.01</a:t>
                      </a:r>
                    </a:p>
                  </a:txBody>
                  <a:tcPr marL="9525" marR="9525" marT="9525" marB="0" anchor="ctr"/>
                </a:tc>
                <a:tc>
                  <a:txBody>
                    <a:bodyPr/>
                    <a:lstStyle/>
                    <a:p>
                      <a:pPr algn="ctr" fontAlgn="ctr"/>
                      <a:r>
                        <a:rPr lang="ru-RU" sz="2400" b="0" i="0" u="none" strike="noStrike" cap="none" dirty="0">
                          <a:solidFill>
                            <a:schemeClr val="dk1"/>
                          </a:solidFill>
                          <a:latin typeface="Montserrat" panose="00000500000000000000" pitchFamily="2" charset="-52"/>
                          <a:ea typeface="+mn-ea"/>
                          <a:cs typeface="+mn-cs"/>
                          <a:sym typeface="Arial"/>
                        </a:rPr>
                        <a:t>*</a:t>
                      </a:r>
                    </a:p>
                  </a:txBody>
                  <a:tcPr marL="9525" marR="9525" marT="9525" marB="0" anchor="ctr"/>
                </a:tc>
                <a:extLst>
                  <a:ext uri="{0D108BD9-81ED-4DB2-BD59-A6C34878D82A}">
                    <a16:rowId xmlns:a16="http://schemas.microsoft.com/office/drawing/2014/main" val="2493371323"/>
                  </a:ext>
                </a:extLst>
              </a:tr>
            </a:tbl>
          </a:graphicData>
        </a:graphic>
      </p:graphicFrame>
      <mc:AlternateContent xmlns:mc="http://schemas.openxmlformats.org/markup-compatibility/2006" xmlns:a14="http://schemas.microsoft.com/office/drawing/2010/main">
        <mc:Choice Requires="a14">
          <p:sp>
            <p:nvSpPr>
              <p:cNvPr id="5" name="Прямоугольник 4"/>
              <p:cNvSpPr/>
              <p:nvPr/>
            </p:nvSpPr>
            <p:spPr>
              <a:xfrm>
                <a:off x="2367837" y="3807896"/>
                <a:ext cx="168860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𝑑</m:t>
                          </m:r>
                        </m:e>
                        <m:sub>
                          <m:r>
                            <a:rPr lang="en-US" sz="3200" i="1">
                              <a:solidFill>
                                <a:schemeClr val="bg1"/>
                              </a:solidFill>
                              <a:latin typeface="Cambria Math" panose="02040503050406030204" pitchFamily="18" charset="0"/>
                            </a:rPr>
                            <m:t>2</m:t>
                          </m:r>
                        </m:sub>
                      </m:sSub>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𝑎</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𝑏</m:t>
                      </m:r>
                      <m:r>
                        <a:rPr lang="en-US" sz="3200" i="1">
                          <a:solidFill>
                            <a:schemeClr val="bg1"/>
                          </a:solidFill>
                          <a:latin typeface="Cambria Math" panose="02040503050406030204" pitchFamily="18" charset="0"/>
                        </a:rPr>
                        <m:t>)</m:t>
                      </m:r>
                    </m:oMath>
                  </m:oMathPara>
                </a14:m>
                <a:endParaRPr lang="ru-RU" sz="2800"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2367837" y="3807896"/>
                <a:ext cx="1688604" cy="58477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Прямоугольник 11"/>
              <p:cNvSpPr/>
              <p:nvPr/>
            </p:nvSpPr>
            <p:spPr>
              <a:xfrm>
                <a:off x="8613219" y="3851653"/>
                <a:ext cx="168860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𝑑</m:t>
                          </m:r>
                        </m:e>
                        <m:sub>
                          <m:r>
                            <a:rPr lang="en-US" sz="3200" i="1">
                              <a:solidFill>
                                <a:schemeClr val="bg1"/>
                              </a:solidFill>
                              <a:latin typeface="Cambria Math" panose="02040503050406030204" pitchFamily="18" charset="0"/>
                            </a:rPr>
                            <m:t>2</m:t>
                          </m:r>
                        </m:sub>
                      </m:sSub>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𝑎</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𝑏</m:t>
                      </m:r>
                      <m:r>
                        <a:rPr lang="en-US" sz="3200" i="1">
                          <a:solidFill>
                            <a:schemeClr val="bg1"/>
                          </a:solidFill>
                          <a:latin typeface="Cambria Math" panose="02040503050406030204" pitchFamily="18" charset="0"/>
                        </a:rPr>
                        <m:t>)</m:t>
                      </m:r>
                    </m:oMath>
                  </m:oMathPara>
                </a14:m>
                <a:endParaRPr lang="ru-RU" sz="2800" dirty="0"/>
              </a:p>
            </p:txBody>
          </p:sp>
        </mc:Choice>
        <mc:Fallback xmlns="">
          <p:sp>
            <p:nvSpPr>
              <p:cNvPr id="12" name="Прямоугольник 11"/>
              <p:cNvSpPr>
                <a:spLocks noRot="1" noChangeAspect="1" noMove="1" noResize="1" noEditPoints="1" noAdjustHandles="1" noChangeArrowheads="1" noChangeShapeType="1" noTextEdit="1"/>
              </p:cNvSpPr>
              <p:nvPr/>
            </p:nvSpPr>
            <p:spPr>
              <a:xfrm>
                <a:off x="8613219" y="3851653"/>
                <a:ext cx="1688604" cy="584775"/>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29701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2.10 Кластеризация </a:t>
            </a:r>
          </a:p>
        </p:txBody>
      </p:sp>
    </p:spTree>
    <p:extLst>
      <p:ext uri="{BB962C8B-B14F-4D97-AF65-F5344CB8AC3E}">
        <p14:creationId xmlns:p14="http://schemas.microsoft.com/office/powerpoint/2010/main" val="3887899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56" name="Заголовок 1">
            <a:extLst>
              <a:ext uri="{FF2B5EF4-FFF2-40B4-BE49-F238E27FC236}">
                <a16:creationId xmlns:a16="http://schemas.microsoft.com/office/drawing/2014/main" id="{8D2BE53D-73CC-4F76-B000-82085DB61554}"/>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57" name="Прямоугольник 56">
                <a:extLst>
                  <a:ext uri="{FF2B5EF4-FFF2-40B4-BE49-F238E27FC236}">
                    <a16:creationId xmlns:a16="http://schemas.microsoft.com/office/drawing/2014/main" id="{662716F7-9A82-4A2C-A328-836DF65DA6FD}"/>
                  </a:ext>
                </a:extLst>
              </p:cNvPr>
              <p:cNvSpPr/>
              <p:nvPr/>
            </p:nvSpPr>
            <p:spPr>
              <a:xfrm>
                <a:off x="149264" y="3332375"/>
                <a:ext cx="11100526" cy="1216551"/>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 2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Для каждой точки</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a:rPr lang="en-US" sz="2400" i="1">
                        <a:solidFill>
                          <a:schemeClr val="bg1"/>
                        </a:solidFill>
                        <a:latin typeface="Cambria Math" panose="02040503050406030204" pitchFamily="18" charset="0"/>
                      </a:rPr>
                      <m:t>𝑥</m:t>
                    </m:r>
                    <m:r>
                      <a:rPr lang="en-US" sz="2400" i="1" baseline="-25000">
                        <a:solidFill>
                          <a:schemeClr val="bg1"/>
                        </a:solidFill>
                        <a:latin typeface="Cambria Math" panose="02040503050406030204" pitchFamily="18" charset="0"/>
                      </a:rPr>
                      <m:t>𝑖</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присвоить номер кластера k, для 	которого расстояние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Sub>
                  </m:oMath>
                </a14:m>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минимально</a:t>
                </a:r>
              </a:p>
            </p:txBody>
          </p:sp>
        </mc:Choice>
        <mc:Fallback xmlns="">
          <p:sp>
            <p:nvSpPr>
              <p:cNvPr id="57" name="Прямоугольник 56">
                <a:extLst>
                  <a:ext uri="{FF2B5EF4-FFF2-40B4-BE49-F238E27FC236}">
                    <a16:creationId xmlns:a16="http://schemas.microsoft.com/office/drawing/2014/main" id="{662716F7-9A82-4A2C-A328-836DF65DA6FD}"/>
                  </a:ext>
                </a:extLst>
              </p:cNvPr>
              <p:cNvSpPr>
                <a:spLocks noRot="1" noChangeAspect="1" noMove="1" noResize="1" noEditPoints="1" noAdjustHandles="1" noChangeArrowheads="1" noChangeShapeType="1" noTextEdit="1"/>
              </p:cNvSpPr>
              <p:nvPr/>
            </p:nvSpPr>
            <p:spPr>
              <a:xfrm>
                <a:off x="149264" y="3332375"/>
                <a:ext cx="11100526" cy="1216551"/>
              </a:xfrm>
              <a:prstGeom prst="rect">
                <a:avLst/>
              </a:prstGeom>
              <a:blipFill>
                <a:blip r:embed="rId4"/>
                <a:stretch>
                  <a:fillRect l="-824" t="-3518" b="-100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8" name="Прямоугольник 57">
                <a:extLst>
                  <a:ext uri="{FF2B5EF4-FFF2-40B4-BE49-F238E27FC236}">
                    <a16:creationId xmlns:a16="http://schemas.microsoft.com/office/drawing/2014/main" id="{19A37357-DA4D-47E9-AB49-F5378E4D93B4}"/>
                  </a:ext>
                </a:extLst>
              </p:cNvPr>
              <p:cNvSpPr/>
              <p:nvPr/>
            </p:nvSpPr>
            <p:spPr>
              <a:xfrm>
                <a:off x="149264" y="4387875"/>
                <a:ext cx="12554398" cy="83099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 3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Найти новые</a:t>
                </a:r>
                <a14:m>
                  <m:oMath xmlns:m="http://schemas.openxmlformats.org/officeDocument/2006/math">
                    <m:r>
                      <a:rPr lang="ru-RU" sz="2400" b="0" i="0" smtClean="0">
                        <a:solidFill>
                          <a:schemeClr val="bg1"/>
                        </a:solidFill>
                        <a:latin typeface="Cambria Math" panose="02040503050406030204" pitchFamily="18" charset="0"/>
                        <a:ea typeface="Verdana" panose="020B0604030504040204" pitchFamily="34" charset="0"/>
                        <a:cs typeface="Verdana" panose="020B0604030504040204" pitchFamily="34" charset="0"/>
                      </a:rPr>
                      <m:t> </m:t>
                    </m:r>
                    <m: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𝑐</m:t>
                    </m:r>
                    <m:r>
                      <a:rPr lang="en-US" sz="2400" i="1" baseline="-25000">
                        <a:solidFill>
                          <a:schemeClr val="bg1"/>
                        </a:solidFill>
                        <a:latin typeface="Cambria Math" panose="02040503050406030204" pitchFamily="18" charset="0"/>
                        <a:ea typeface="Verdana" panose="020B0604030504040204" pitchFamily="34" charset="0"/>
                        <a:cs typeface="Verdana" panose="020B0604030504040204" pitchFamily="34" charset="0"/>
                      </a:rPr>
                      <m:t>𝑘</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как среднее значения кластера для каждого k</a:t>
                </a:r>
              </a:p>
            </p:txBody>
          </p:sp>
        </mc:Choice>
        <mc:Fallback xmlns="">
          <p:sp>
            <p:nvSpPr>
              <p:cNvPr id="58" name="Прямоугольник 57">
                <a:extLst>
                  <a:ext uri="{FF2B5EF4-FFF2-40B4-BE49-F238E27FC236}">
                    <a16:creationId xmlns:a16="http://schemas.microsoft.com/office/drawing/2014/main" id="{19A37357-DA4D-47E9-AB49-F5378E4D93B4}"/>
                  </a:ext>
                </a:extLst>
              </p:cNvPr>
              <p:cNvSpPr>
                <a:spLocks noRot="1" noChangeAspect="1" noMove="1" noResize="1" noEditPoints="1" noAdjustHandles="1" noChangeArrowheads="1" noChangeShapeType="1" noTextEdit="1"/>
              </p:cNvSpPr>
              <p:nvPr/>
            </p:nvSpPr>
            <p:spPr>
              <a:xfrm>
                <a:off x="149264" y="4387875"/>
                <a:ext cx="12554398" cy="830997"/>
              </a:xfrm>
              <a:prstGeom prst="rect">
                <a:avLst/>
              </a:prstGeom>
              <a:blipFill>
                <a:blip r:embed="rId5"/>
                <a:stretch>
                  <a:fillRect l="-728" t="-5147" b="-169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Прямоугольник 58">
                <a:extLst>
                  <a:ext uri="{FF2B5EF4-FFF2-40B4-BE49-F238E27FC236}">
                    <a16:creationId xmlns:a16="http://schemas.microsoft.com/office/drawing/2014/main" id="{06D9CE24-AA8A-4A50-B181-5AA43F6F10B2}"/>
                  </a:ext>
                </a:extLst>
              </p:cNvPr>
              <p:cNvSpPr/>
              <p:nvPr/>
            </p:nvSpPr>
            <p:spPr>
              <a:xfrm>
                <a:off x="230834" y="5118218"/>
                <a:ext cx="11854326" cy="1248612"/>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 4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Повторить Шаги</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1-3</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пока</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m:rPr>
                        <m:sty m:val="p"/>
                      </m:rPr>
                      <a:rPr lang="en-US" sz="2400" dirty="0">
                        <a:solidFill>
                          <a:schemeClr val="bg1"/>
                        </a:solidFill>
                        <a:latin typeface="Cambria Math" panose="02040503050406030204" pitchFamily="18" charset="0"/>
                        <a:ea typeface="Verdana" panose="020B0604030504040204" pitchFamily="34" charset="0"/>
                        <a:cs typeface="Verdana" panose="020B0604030504040204" pitchFamily="34" charset="0"/>
                      </a:rPr>
                      <m:t>S</m:t>
                    </m:r>
                    <m:r>
                      <m:rPr>
                        <m:sty m:val="p"/>
                      </m:rPr>
                      <a:rPr lang="en-US" sz="24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SD</m:t>
                    </m:r>
                    <m:r>
                      <a:rPr lang="en-US" sz="2400">
                        <a:solidFill>
                          <a:schemeClr val="bg1"/>
                        </a:solidFill>
                        <a:latin typeface="Cambria Math" panose="02040503050406030204" pitchFamily="18" charset="0"/>
                        <a:ea typeface="Verdana" panose="020B0604030504040204" pitchFamily="34" charset="0"/>
                        <a:cs typeface="Verdana" panose="020B0604030504040204" pitchFamily="34" charset="0"/>
                      </a:rPr>
                      <m:t>=</m:t>
                    </m:r>
                    <m:nary>
                      <m:naryPr>
                        <m:chr m:val="∑"/>
                        <m:supHide m:val="on"/>
                        <m:ctrlPr>
                          <a:rPr lang="ru-RU" sz="2400" i="1">
                            <a:solidFill>
                              <a:schemeClr val="bg1"/>
                            </a:solidFill>
                            <a:latin typeface="Cambria Math" panose="02040503050406030204" pitchFamily="18" charset="0"/>
                            <a:ea typeface="Verdana" panose="020B0604030504040204" pitchFamily="34" charset="0"/>
                            <a:cs typeface="Verdana" panose="020B0604030504040204" pitchFamily="34" charset="0"/>
                          </a:rPr>
                        </m:ctrlPr>
                      </m:naryPr>
                      <m:sub>
                        <m:r>
                          <m:rPr>
                            <m:brk m:alnAt="7"/>
                          </m:rP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𝑘</m:t>
                        </m:r>
                      </m:sub>
                      <m:sup/>
                      <m:e>
                        <m:nary>
                          <m:naryPr>
                            <m:chr m:val="∑"/>
                            <m:supHide m:val="on"/>
                            <m:ctrlPr>
                              <a:rPr lang="ru-RU" sz="2400" i="1">
                                <a:solidFill>
                                  <a:schemeClr val="bg1"/>
                                </a:solidFill>
                                <a:latin typeface="Cambria Math" panose="02040503050406030204" pitchFamily="18" charset="0"/>
                                <a:ea typeface="Verdana" panose="020B0604030504040204" pitchFamily="34" charset="0"/>
                                <a:cs typeface="Verdana" panose="020B0604030504040204" pitchFamily="34" charset="0"/>
                              </a:rPr>
                            </m:ctrlPr>
                          </m:naryPr>
                          <m:sub>
                            <m:r>
                              <m:rPr>
                                <m:brk m:alnAt="7"/>
                              </m:rP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𝑖</m:t>
                            </m:r>
                          </m:sub>
                          <m:sup/>
                          <m:e>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Sub>
                            <m:sSubSup>
                              <m:sSubSupPr>
                                <m:ctrlPr>
                                  <a:rPr lang="en-US" sz="2400" b="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up>
                                <m:r>
                                  <a:rPr lang="en-US" sz="2400" b="0" i="1" smtClean="0">
                                    <a:solidFill>
                                      <a:schemeClr val="bg1"/>
                                    </a:solidFill>
                                    <a:latin typeface="Cambria Math" panose="02040503050406030204" pitchFamily="18" charset="0"/>
                                  </a:rPr>
                                  <m:t>2</m:t>
                                </m:r>
                              </m:sup>
                            </m:sSubSup>
                          </m:e>
                        </m:nary>
                      </m:e>
                    </m:nary>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(сумма квадратов 	расстояний)</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значительно изменяется</a:t>
                </a:r>
              </a:p>
            </p:txBody>
          </p:sp>
        </mc:Choice>
        <mc:Fallback xmlns="">
          <p:sp>
            <p:nvSpPr>
              <p:cNvPr id="59" name="Прямоугольник 58">
                <a:extLst>
                  <a:ext uri="{FF2B5EF4-FFF2-40B4-BE49-F238E27FC236}">
                    <a16:creationId xmlns:a16="http://schemas.microsoft.com/office/drawing/2014/main" id="{06D9CE24-AA8A-4A50-B181-5AA43F6F10B2}"/>
                  </a:ext>
                </a:extLst>
              </p:cNvPr>
              <p:cNvSpPr>
                <a:spLocks noRot="1" noChangeAspect="1" noMove="1" noResize="1" noEditPoints="1" noAdjustHandles="1" noChangeArrowheads="1" noChangeShapeType="1" noTextEdit="1"/>
              </p:cNvSpPr>
              <p:nvPr/>
            </p:nvSpPr>
            <p:spPr>
              <a:xfrm>
                <a:off x="230834" y="5118218"/>
                <a:ext cx="11854326" cy="1248612"/>
              </a:xfrm>
              <a:prstGeom prst="rect">
                <a:avLst/>
              </a:prstGeom>
              <a:blipFill>
                <a:blip r:embed="rId6"/>
                <a:stretch>
                  <a:fillRect l="-823" t="-3431" b="-1078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0" name="Прямоугольник 59">
                <a:extLst>
                  <a:ext uri="{FF2B5EF4-FFF2-40B4-BE49-F238E27FC236}">
                    <a16:creationId xmlns:a16="http://schemas.microsoft.com/office/drawing/2014/main" id="{A59B0040-DA56-4B06-9F96-F0EC649C7849}"/>
                  </a:ext>
                </a:extLst>
              </p:cNvPr>
              <p:cNvSpPr/>
              <p:nvPr/>
            </p:nvSpPr>
            <p:spPr>
              <a:xfrm>
                <a:off x="7559196" y="5884817"/>
                <a:ext cx="2423740"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sub>
                      </m:sSub>
                      <m:r>
                        <a:rPr lang="en-US" sz="2400" b="0" i="1" smtClean="0">
                          <a:solidFill>
                            <a:schemeClr val="bg1"/>
                          </a:solidFill>
                          <a:latin typeface="Cambria Math" panose="02040503050406030204" pitchFamily="18" charset="0"/>
                        </a:rPr>
                        <m:t>=</m:t>
                      </m:r>
                      <m:d>
                        <m:dPr>
                          <m:begChr m:val="{"/>
                          <m:endChr m:val=""/>
                          <m:ctrlPr>
                            <a:rPr lang="en-US" sz="2400" b="0" i="1" smtClean="0">
                              <a:solidFill>
                                <a:schemeClr val="bg1"/>
                              </a:solidFill>
                              <a:latin typeface="Cambria Math" panose="02040503050406030204" pitchFamily="18" charset="0"/>
                            </a:rPr>
                          </m:ctrlPr>
                        </m:dPr>
                        <m:e>
                          <m:eqArr>
                            <m:eqArrPr>
                              <m:ctrlPr>
                                <a:rPr lang="en-US" sz="2400" b="0" i="1" smtClean="0">
                                  <a:solidFill>
                                    <a:schemeClr val="bg1"/>
                                  </a:solidFill>
                                  <a:latin typeface="Cambria Math" panose="02040503050406030204" pitchFamily="18" charset="0"/>
                                </a:rPr>
                              </m:ctrlPr>
                            </m:eqArrPr>
                            <m:e>
                              <m:r>
                                <a:rPr lang="en-US" sz="2400" b="0" i="1" smtClean="0">
                                  <a:solidFill>
                                    <a:schemeClr val="bg1"/>
                                  </a:solidFill>
                                  <a:latin typeface="Cambria Math" panose="02040503050406030204" pitchFamily="18" charset="0"/>
                                </a:rPr>
                                <m:t>1, 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𝑘</m:t>
                              </m:r>
                            </m:e>
                            <m:e>
                              <m:r>
                                <a:rPr lang="en-US" sz="2400" b="0" i="1" smtClean="0">
                                  <a:solidFill>
                                    <a:schemeClr val="bg1"/>
                                  </a:solidFill>
                                  <a:latin typeface="Cambria Math" panose="02040503050406030204" pitchFamily="18" charset="0"/>
                                </a:rPr>
                                <m:t>0, </m:t>
                              </m:r>
                              <m:r>
                                <a:rPr lang="ru-RU" sz="2400" b="0" i="1" smtClean="0">
                                  <a:solidFill>
                                    <a:schemeClr val="bg1"/>
                                  </a:solidFill>
                                  <a:latin typeface="Cambria Math" panose="02040503050406030204" pitchFamily="18" charset="0"/>
                                </a:rPr>
                                <m:t>иначе</m:t>
                              </m:r>
                            </m:e>
                          </m:eqArr>
                        </m:e>
                      </m:d>
                    </m:oMath>
                  </m:oMathPara>
                </a14:m>
                <a:endParaRPr lang="ru-RU" sz="2400" dirty="0">
                  <a:latin typeface="Montserrat" panose="00000500000000000000" pitchFamily="2" charset="-52"/>
                </a:endParaRPr>
              </a:p>
            </p:txBody>
          </p:sp>
        </mc:Choice>
        <mc:Fallback xmlns="">
          <p:sp>
            <p:nvSpPr>
              <p:cNvPr id="60" name="Прямоугольник 59">
                <a:extLst>
                  <a:ext uri="{FF2B5EF4-FFF2-40B4-BE49-F238E27FC236}">
                    <a16:creationId xmlns:a16="http://schemas.microsoft.com/office/drawing/2014/main" id="{A59B0040-DA56-4B06-9F96-F0EC649C7849}"/>
                  </a:ext>
                </a:extLst>
              </p:cNvPr>
              <p:cNvSpPr>
                <a:spLocks noRot="1" noChangeAspect="1" noMove="1" noResize="1" noEditPoints="1" noAdjustHandles="1" noChangeArrowheads="1" noChangeShapeType="1" noTextEdit="1"/>
              </p:cNvSpPr>
              <p:nvPr/>
            </p:nvSpPr>
            <p:spPr>
              <a:xfrm>
                <a:off x="7559196" y="5884817"/>
                <a:ext cx="2423740" cy="916148"/>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1" name="Прямоугольник 60">
                <a:extLst>
                  <a:ext uri="{FF2B5EF4-FFF2-40B4-BE49-F238E27FC236}">
                    <a16:creationId xmlns:a16="http://schemas.microsoft.com/office/drawing/2014/main" id="{66F2054E-CDAD-40F3-9142-7F0711056BA7}"/>
                  </a:ext>
                </a:extLst>
              </p:cNvPr>
              <p:cNvSpPr/>
              <p:nvPr/>
            </p:nvSpPr>
            <p:spPr>
              <a:xfrm>
                <a:off x="218338" y="1763960"/>
                <a:ext cx="8080389" cy="83099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a:t>
                </a:r>
                <a:r>
                  <a:rPr lang="tr-TR"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0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Случайно выбрать </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K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точек </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центры</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a:rPr lang="en-US" sz="2400" i="1">
                        <a:solidFill>
                          <a:schemeClr val="bg1"/>
                        </a:solidFill>
                        <a:latin typeface="Cambria Math" panose="02040503050406030204" pitchFamily="18" charset="0"/>
                        <a:ea typeface="Verdana" panose="020B0604030504040204" pitchFamily="34" charset="0"/>
                        <a:cs typeface="Verdana" panose="020B0604030504040204" pitchFamily="34" charset="0"/>
                      </a:rPr>
                      <m:t>𝑐</m:t>
                    </m:r>
                    <m:r>
                      <a:rPr lang="en-US" sz="2400" i="1" baseline="-25000">
                        <a:solidFill>
                          <a:schemeClr val="bg1"/>
                        </a:solidFill>
                        <a:latin typeface="Cambria Math" panose="02040503050406030204" pitchFamily="18" charset="0"/>
                        <a:ea typeface="Verdana" panose="020B0604030504040204" pitchFamily="34" charset="0"/>
                        <a:cs typeface="Verdana" panose="020B0604030504040204" pitchFamily="34" charset="0"/>
                      </a:rPr>
                      <m:t>𝑘</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p:txBody>
          </p:sp>
        </mc:Choice>
        <mc:Fallback xmlns="">
          <p:sp>
            <p:nvSpPr>
              <p:cNvPr id="61" name="Прямоугольник 60">
                <a:extLst>
                  <a:ext uri="{FF2B5EF4-FFF2-40B4-BE49-F238E27FC236}">
                    <a16:creationId xmlns:a16="http://schemas.microsoft.com/office/drawing/2014/main" id="{66F2054E-CDAD-40F3-9142-7F0711056BA7}"/>
                  </a:ext>
                </a:extLst>
              </p:cNvPr>
              <p:cNvSpPr>
                <a:spLocks noRot="1" noChangeAspect="1" noMove="1" noResize="1" noEditPoints="1" noAdjustHandles="1" noChangeArrowheads="1" noChangeShapeType="1" noTextEdit="1"/>
              </p:cNvSpPr>
              <p:nvPr/>
            </p:nvSpPr>
            <p:spPr>
              <a:xfrm>
                <a:off x="218338" y="1763960"/>
                <a:ext cx="8080389" cy="830997"/>
              </a:xfrm>
              <a:prstGeom prst="rect">
                <a:avLst/>
              </a:prstGeom>
              <a:blipFill>
                <a:blip r:embed="rId8"/>
                <a:stretch>
                  <a:fillRect l="-1208" t="-5109" b="-160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2" name="Прямоугольник 61">
                <a:extLst>
                  <a:ext uri="{FF2B5EF4-FFF2-40B4-BE49-F238E27FC236}">
                    <a16:creationId xmlns:a16="http://schemas.microsoft.com/office/drawing/2014/main" id="{6F79FC96-8592-4C58-A8A1-D938561E07E2}"/>
                  </a:ext>
                </a:extLst>
              </p:cNvPr>
              <p:cNvSpPr/>
              <p:nvPr/>
            </p:nvSpPr>
            <p:spPr>
              <a:xfrm>
                <a:off x="149264" y="2519020"/>
                <a:ext cx="11538165" cy="83099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a:t>
                </a:r>
                <a:r>
                  <a:rPr lang="tr-TR"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 1 </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Оценить расстояние от центров</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a:rPr lang="en-US" sz="2400" b="0" i="1"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r>
                      <a:rPr lang="en-US" sz="2400" b="0" i="1" baseline="-2500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𝑘</m:t>
                    </m:r>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до каждой точки</a:t>
                </a:r>
                <a14:m>
                  <m:oMath xmlns:m="http://schemas.openxmlformats.org/officeDocument/2006/math">
                    <m:r>
                      <a:rPr lang="ru-RU" sz="2400" b="0" i="0" smtClean="0">
                        <a:solidFill>
                          <a:schemeClr val="bg1"/>
                        </a:solidFill>
                        <a:latin typeface="Cambria Math" panose="02040503050406030204" pitchFamily="18" charset="0"/>
                      </a:rPr>
                      <m:t> </m:t>
                    </m:r>
                    <m:r>
                      <a:rPr lang="en-US" sz="2400" i="1">
                        <a:solidFill>
                          <a:schemeClr val="bg1"/>
                        </a:solidFill>
                        <a:latin typeface="Cambria Math" panose="02040503050406030204" pitchFamily="18" charset="0"/>
                      </a:rPr>
                      <m:t>𝑥</m:t>
                    </m:r>
                    <m:r>
                      <a:rPr lang="en-US" sz="2400" i="1" baseline="-25000">
                        <a:solidFill>
                          <a:schemeClr val="bg1"/>
                        </a:solidFill>
                        <a:latin typeface="Cambria Math" panose="02040503050406030204" pitchFamily="18" charset="0"/>
                      </a:rPr>
                      <m:t>𝑖</m:t>
                    </m:r>
                  </m:oMath>
                </a14:m>
                <a:endPar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62" name="Прямоугольник 61">
                <a:extLst>
                  <a:ext uri="{FF2B5EF4-FFF2-40B4-BE49-F238E27FC236}">
                    <a16:creationId xmlns:a16="http://schemas.microsoft.com/office/drawing/2014/main" id="{6F79FC96-8592-4C58-A8A1-D938561E07E2}"/>
                  </a:ext>
                </a:extLst>
              </p:cNvPr>
              <p:cNvSpPr>
                <a:spLocks noRot="1" noChangeAspect="1" noMove="1" noResize="1" noEditPoints="1" noAdjustHandles="1" noChangeArrowheads="1" noChangeShapeType="1" noTextEdit="1"/>
              </p:cNvSpPr>
              <p:nvPr/>
            </p:nvSpPr>
            <p:spPr>
              <a:xfrm>
                <a:off x="149264" y="2519020"/>
                <a:ext cx="11538165" cy="830997"/>
              </a:xfrm>
              <a:prstGeom prst="rect">
                <a:avLst/>
              </a:prstGeom>
              <a:blipFill>
                <a:blip r:embed="rId9"/>
                <a:stretch>
                  <a:fillRect l="-792" t="-5109" b="-160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Прямоугольник 62">
                <a:extLst>
                  <a:ext uri="{FF2B5EF4-FFF2-40B4-BE49-F238E27FC236}">
                    <a16:creationId xmlns:a16="http://schemas.microsoft.com/office/drawing/2014/main" id="{F8B380F6-411A-43B5-A689-5564B8FF92A0}"/>
                  </a:ext>
                </a:extLst>
              </p:cNvPr>
              <p:cNvSpPr/>
              <p:nvPr/>
            </p:nvSpPr>
            <p:spPr>
              <a:xfrm>
                <a:off x="2983467" y="3179794"/>
                <a:ext cx="4572000" cy="54213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𝑘</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2</m:t>
                          </m:r>
                        </m:sub>
                      </m:sSub>
                      <m:r>
                        <a:rPr lang="en-US" sz="2800" i="1">
                          <a:solidFill>
                            <a:schemeClr val="bg1"/>
                          </a:solidFill>
                          <a:latin typeface="Cambria Math" panose="02040503050406030204" pitchFamily="18" charset="0"/>
                        </a:rPr>
                        <m:t>(</m:t>
                      </m:r>
                      <m:sSub>
                        <m:sSubPr>
                          <m:ctrlPr>
                            <a:rPr lang="ru-RU"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𝑥</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𝑐</m:t>
                          </m:r>
                        </m:e>
                        <m:sub>
                          <m:r>
                            <a:rPr lang="en-US" sz="2800" i="1">
                              <a:solidFill>
                                <a:schemeClr val="bg1"/>
                              </a:solidFill>
                              <a:latin typeface="Cambria Math" panose="02040503050406030204" pitchFamily="18" charset="0"/>
                            </a:rPr>
                            <m:t>𝑘</m:t>
                          </m:r>
                        </m:sub>
                      </m:sSub>
                      <m:r>
                        <a:rPr lang="en-US" sz="2800" i="1">
                          <a:solidFill>
                            <a:schemeClr val="bg1"/>
                          </a:solidFill>
                          <a:latin typeface="Cambria Math" panose="02040503050406030204" pitchFamily="18" charset="0"/>
                        </a:rPr>
                        <m:t>)</m:t>
                      </m:r>
                    </m:oMath>
                  </m:oMathPara>
                </a14:m>
                <a:endParaRPr lang="ru-RU" sz="2800" baseline="30000" dirty="0">
                  <a:solidFill>
                    <a:schemeClr val="bg1"/>
                  </a:solidFill>
                  <a:latin typeface="Montserrat" panose="00000500000000000000" pitchFamily="2" charset="-52"/>
                </a:endParaRPr>
              </a:p>
            </p:txBody>
          </p:sp>
        </mc:Choice>
        <mc:Fallback xmlns="">
          <p:sp>
            <p:nvSpPr>
              <p:cNvPr id="63" name="Прямоугольник 62">
                <a:extLst>
                  <a:ext uri="{FF2B5EF4-FFF2-40B4-BE49-F238E27FC236}">
                    <a16:creationId xmlns:a16="http://schemas.microsoft.com/office/drawing/2014/main" id="{F8B380F6-411A-43B5-A689-5564B8FF92A0}"/>
                  </a:ext>
                </a:extLst>
              </p:cNvPr>
              <p:cNvSpPr>
                <a:spLocks noRot="1" noChangeAspect="1" noMove="1" noResize="1" noEditPoints="1" noAdjustHandles="1" noChangeArrowheads="1" noChangeShapeType="1" noTextEdit="1"/>
              </p:cNvSpPr>
              <p:nvPr/>
            </p:nvSpPr>
            <p:spPr>
              <a:xfrm>
                <a:off x="2983467" y="3179794"/>
                <a:ext cx="4572000" cy="542136"/>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4" name="Прямоугольник 63">
                <a:extLst>
                  <a:ext uri="{FF2B5EF4-FFF2-40B4-BE49-F238E27FC236}">
                    <a16:creationId xmlns:a16="http://schemas.microsoft.com/office/drawing/2014/main" id="{75CDF2CF-2EDC-4F5D-B1B6-4EB7AA069035}"/>
                  </a:ext>
                </a:extLst>
              </p:cNvPr>
              <p:cNvSpPr/>
              <p:nvPr/>
            </p:nvSpPr>
            <p:spPr>
              <a:xfrm>
                <a:off x="7555735" y="1633099"/>
                <a:ext cx="185525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𝑋</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a:solidFill>
                                <a:schemeClr val="bg1"/>
                              </a:solidFill>
                              <a:latin typeface="Montserrat" panose="00000500000000000000" pitchFamily="2" charset="-52"/>
                              <a:ea typeface="Cambria Math" panose="020405030504060302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dirty="0">
                              <a:solidFill>
                                <a:schemeClr val="bg1"/>
                              </a:solidFill>
                              <a:latin typeface="Montserrat" panose="00000500000000000000" pitchFamily="2" charset="-52"/>
                              <a:cs typeface="Times New Roman" panose="02020603050405020304" pitchFamily="18" charset="0"/>
                            </a:rPr>
                            <m:t> </m:t>
                          </m:r>
                          <m:r>
                            <m:rPr>
                              <m:nor/>
                            </m:rPr>
                            <a:rPr lang="en-US" sz="3200" b="1" dirty="0">
                              <a:solidFill>
                                <a:schemeClr val="bg1"/>
                              </a:solidFill>
                              <a:latin typeface="Montserrat" panose="00000500000000000000" pitchFamily="2" charset="-52"/>
                              <a:cs typeface="Times New Roman" panose="02020603050405020304" pitchFamily="18" charset="0"/>
                            </a:rPr>
                            <m:t>ℝ</m:t>
                          </m:r>
                        </m:e>
                        <m:sup>
                          <m:r>
                            <m:rPr>
                              <m:sty m:val="p"/>
                            </m:rPr>
                            <a:rPr lang="en-US" sz="32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n</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2800" dirty="0">
                  <a:latin typeface="Montserrat" panose="00000500000000000000" pitchFamily="2" charset="-52"/>
                </a:endParaRPr>
              </a:p>
            </p:txBody>
          </p:sp>
        </mc:Choice>
        <mc:Fallback xmlns="">
          <p:sp>
            <p:nvSpPr>
              <p:cNvPr id="64" name="Прямоугольник 63">
                <a:extLst>
                  <a:ext uri="{FF2B5EF4-FFF2-40B4-BE49-F238E27FC236}">
                    <a16:creationId xmlns:a16="http://schemas.microsoft.com/office/drawing/2014/main" id="{75CDF2CF-2EDC-4F5D-B1B6-4EB7AA069035}"/>
                  </a:ext>
                </a:extLst>
              </p:cNvPr>
              <p:cNvSpPr>
                <a:spLocks noRot="1" noChangeAspect="1" noMove="1" noResize="1" noEditPoints="1" noAdjustHandles="1" noChangeArrowheads="1" noChangeShapeType="1" noTextEdit="1"/>
              </p:cNvSpPr>
              <p:nvPr/>
            </p:nvSpPr>
            <p:spPr>
              <a:xfrm>
                <a:off x="7555735" y="1633099"/>
                <a:ext cx="1855251" cy="584775"/>
              </a:xfrm>
              <a:prstGeom prst="rect">
                <a:avLst/>
              </a:prstGeom>
              <a:blipFill>
                <a:blip r:embed="rId11"/>
                <a:stretch>
                  <a:fillRect/>
                </a:stretch>
              </a:blipFill>
            </p:spPr>
            <p:txBody>
              <a:bodyPr/>
              <a:lstStyle/>
              <a:p>
                <a:r>
                  <a:rPr lang="ru-RU">
                    <a:noFill/>
                  </a:rPr>
                  <a:t> </a:t>
                </a:r>
              </a:p>
            </p:txBody>
          </p:sp>
        </mc:Fallback>
      </mc:AlternateContent>
      <p:sp>
        <p:nvSpPr>
          <p:cNvPr id="65" name="Прямоугольник 64">
            <a:extLst>
              <a:ext uri="{FF2B5EF4-FFF2-40B4-BE49-F238E27FC236}">
                <a16:creationId xmlns:a16="http://schemas.microsoft.com/office/drawing/2014/main" id="{76AF62B5-6867-4DAA-8B61-BEA422D06253}"/>
              </a:ext>
            </a:extLst>
          </p:cNvPr>
          <p:cNvSpPr/>
          <p:nvPr/>
        </p:nvSpPr>
        <p:spPr>
          <a:xfrm>
            <a:off x="3566909" y="6205820"/>
            <a:ext cx="3780125" cy="538609"/>
          </a:xfrm>
          <a:prstGeom prst="rect">
            <a:avLst/>
          </a:prstGeom>
        </p:spPr>
        <p:txBody>
          <a:bodyPr wrap="square">
            <a:spAutoFit/>
          </a:bodyPr>
          <a:lstStyle/>
          <a:p>
            <a:pPr algn="ctr"/>
            <a:r>
              <a:rPr lang="ru-RU" sz="2900" b="1" dirty="0">
                <a:solidFill>
                  <a:schemeClr val="bg1"/>
                </a:solidFill>
                <a:latin typeface="Montserrat" panose="00000500000000000000" pitchFamily="2" charset="-52"/>
                <a:ea typeface="Verdana" panose="020B0604030504040204" pitchFamily="34" charset="0"/>
                <a:cs typeface="+mj-cs"/>
              </a:rPr>
              <a:t>Инерция </a:t>
            </a:r>
            <a:r>
              <a:rPr lang="en-US" sz="2900" b="1" dirty="0">
                <a:solidFill>
                  <a:schemeClr val="bg1"/>
                </a:solidFill>
                <a:latin typeface="Montserrat" panose="00000500000000000000" pitchFamily="2" charset="-52"/>
                <a:ea typeface="Verdana" panose="020B0604030504040204" pitchFamily="34" charset="0"/>
                <a:cs typeface="+mj-cs"/>
              </a:rPr>
              <a:t>Inertia </a:t>
            </a:r>
            <a:endParaRPr lang="ru-RU" sz="2900" b="1" dirty="0">
              <a:solidFill>
                <a:schemeClr val="bg1"/>
              </a:solidFill>
              <a:latin typeface="Montserrat" panose="00000500000000000000" pitchFamily="2" charset="-52"/>
              <a:ea typeface="Verdana" panose="020B0604030504040204" pitchFamily="34" charset="0"/>
              <a:cs typeface="+mj-cs"/>
            </a:endParaRPr>
          </a:p>
        </p:txBody>
      </p:sp>
      <p:sp>
        <p:nvSpPr>
          <p:cNvPr id="66" name="Заголовок 1">
            <a:extLst>
              <a:ext uri="{FF2B5EF4-FFF2-40B4-BE49-F238E27FC236}">
                <a16:creationId xmlns:a16="http://schemas.microsoft.com/office/drawing/2014/main" id="{B3D3DBD2-17F5-4950-BF57-A3AE472A8131}"/>
              </a:ext>
            </a:extLst>
          </p:cNvPr>
          <p:cNvSpPr txBox="1">
            <a:spLocks/>
          </p:cNvSpPr>
          <p:nvPr/>
        </p:nvSpPr>
        <p:spPr>
          <a:xfrm>
            <a:off x="3071664" y="1349725"/>
            <a:ext cx="5625516"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Montserrat" panose="00000500000000000000" pitchFamily="2" charset="-52"/>
                <a:ea typeface="Verdana" panose="020B0604030504040204" pitchFamily="34" charset="0"/>
              </a:rPr>
              <a:t>Алгоритм</a:t>
            </a:r>
          </a:p>
        </p:txBody>
      </p:sp>
    </p:spTree>
    <p:extLst>
      <p:ext uri="{BB962C8B-B14F-4D97-AF65-F5344CB8AC3E}">
        <p14:creationId xmlns:p14="http://schemas.microsoft.com/office/powerpoint/2010/main" val="38634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7" grpId="0"/>
      <p:bldP spid="58" grpId="0"/>
      <p:bldP spid="59" grpId="0"/>
      <p:bldP spid="60" grpId="0"/>
      <p:bldP spid="61" grpId="0"/>
      <p:bldP spid="62" grpId="0"/>
      <p:bldP spid="63" grpId="0"/>
      <p:bldP spid="64" grpId="0"/>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В предыдущей серии</a:t>
            </a:r>
            <a:endParaRPr sz="2261" dirty="0">
              <a:solidFill>
                <a:schemeClr val="bg1"/>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Кластеризация к-средних в </a:t>
            </a:r>
            <a:r>
              <a:rPr lang="tr-TR" sz="2261" dirty="0">
                <a:solidFill>
                  <a:schemeClr val="bg1"/>
                </a:solidFill>
                <a:latin typeface="Montserrat"/>
                <a:ea typeface="Montserrat"/>
                <a:cs typeface="Montserrat"/>
                <a:sym typeface="Montserrat"/>
              </a:rPr>
              <a:t>scikit-learn</a:t>
            </a:r>
            <a:endParaRPr lang="ru-RU" sz="2261" dirty="0">
              <a:solidFill>
                <a:schemeClr val="bg1"/>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Рефлексия</a:t>
            </a:r>
            <a:endParaRPr sz="2261" dirty="0">
              <a:solidFill>
                <a:schemeClr val="bg1"/>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2.10 Кластеризация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9" name="Заголовок 1">
            <a:extLst>
              <a:ext uri="{FF2B5EF4-FFF2-40B4-BE49-F238E27FC236}">
                <a16:creationId xmlns:a16="http://schemas.microsoft.com/office/drawing/2014/main" id="{36EA527F-D481-41EE-9641-B5A5D8DDEF90}"/>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Рубрика Прохладные Истории</a:t>
            </a:r>
          </a:p>
        </p:txBody>
      </p:sp>
      <p:sp>
        <p:nvSpPr>
          <p:cNvPr id="20" name="Прямоугольник 19">
            <a:extLst>
              <a:ext uri="{FF2B5EF4-FFF2-40B4-BE49-F238E27FC236}">
                <a16:creationId xmlns:a16="http://schemas.microsoft.com/office/drawing/2014/main" id="{C42D22C8-50B4-4235-ACA8-6266D4679150}"/>
              </a:ext>
            </a:extLst>
          </p:cNvPr>
          <p:cNvSpPr/>
          <p:nvPr/>
        </p:nvSpPr>
        <p:spPr>
          <a:xfrm>
            <a:off x="921272" y="1812776"/>
            <a:ext cx="10945216" cy="2394502"/>
          </a:xfrm>
          <a:prstGeom prst="rect">
            <a:avLst/>
          </a:prstGeom>
        </p:spPr>
        <p:txBody>
          <a:bodyPr wrap="square">
            <a:spAutoFit/>
          </a:bodyPr>
          <a:lstStyle/>
          <a:p>
            <a:pPr algn="just"/>
            <a:r>
              <a:rPr lang="ru-RU" dirty="0">
                <a:solidFill>
                  <a:schemeClr val="bg1"/>
                </a:solidFill>
                <a:latin typeface="Montserrat" panose="00000500000000000000" pitchFamily="2" charset="-52"/>
                <a:ea typeface="Verdana" panose="020B0604030504040204" pitchFamily="34" charset="0"/>
              </a:rPr>
              <a:t>Американский физик Стюарт Ллойд, выпускник знаменитой инновационной фабрики </a:t>
            </a:r>
            <a:r>
              <a:rPr lang="ru-RU" dirty="0" err="1">
                <a:solidFill>
                  <a:schemeClr val="bg1"/>
                </a:solidFill>
                <a:latin typeface="Montserrat" panose="00000500000000000000" pitchFamily="2" charset="-52"/>
                <a:ea typeface="Verdana" panose="020B0604030504040204" pitchFamily="34" charset="0"/>
              </a:rPr>
              <a:t>Bell</a:t>
            </a:r>
            <a:r>
              <a:rPr lang="ru-RU" dirty="0">
                <a:solidFill>
                  <a:schemeClr val="bg1"/>
                </a:solidFill>
                <a:latin typeface="Montserrat" panose="00000500000000000000" pitchFamily="2" charset="-52"/>
                <a:ea typeface="Verdana" panose="020B0604030504040204" pitchFamily="34" charset="0"/>
              </a:rPr>
              <a:t> </a:t>
            </a:r>
            <a:r>
              <a:rPr lang="ru-RU" dirty="0" err="1">
                <a:solidFill>
                  <a:schemeClr val="bg1"/>
                </a:solidFill>
                <a:latin typeface="Montserrat" panose="00000500000000000000" pitchFamily="2" charset="-52"/>
                <a:ea typeface="Verdana" panose="020B0604030504040204" pitchFamily="34" charset="0"/>
              </a:rPr>
              <a:t>Labs</a:t>
            </a:r>
            <a:r>
              <a:rPr lang="ru-RU" dirty="0">
                <a:solidFill>
                  <a:schemeClr val="bg1"/>
                </a:solidFill>
                <a:latin typeface="Montserrat" panose="00000500000000000000" pitchFamily="2" charset="-52"/>
                <a:ea typeface="Verdana" panose="020B0604030504040204" pitchFamily="34" charset="0"/>
              </a:rPr>
              <a:t> и Манхэттенского проекта, в котором была изобретена атомная бомба, впервые предложил кластеризацию k-средних в 1957 году для распределения информации в цифровых сигналах. </a:t>
            </a:r>
            <a:endParaRPr lang="en-US" dirty="0">
              <a:solidFill>
                <a:schemeClr val="bg1"/>
              </a:solidFill>
              <a:latin typeface="Montserrat" panose="00000500000000000000" pitchFamily="2" charset="-52"/>
              <a:ea typeface="Verdana" panose="020B0604030504040204" pitchFamily="34" charset="0"/>
            </a:endParaRPr>
          </a:p>
          <a:p>
            <a:pPr algn="just"/>
            <a:endParaRPr lang="en-US" dirty="0">
              <a:solidFill>
                <a:schemeClr val="bg1"/>
              </a:solidFill>
              <a:latin typeface="Montserrat" panose="00000500000000000000" pitchFamily="2" charset="-52"/>
              <a:ea typeface="Verdana" panose="020B0604030504040204" pitchFamily="34" charset="0"/>
            </a:endParaRPr>
          </a:p>
          <a:p>
            <a:pPr algn="just"/>
            <a:r>
              <a:rPr lang="ru-RU" dirty="0">
                <a:solidFill>
                  <a:schemeClr val="bg1"/>
                </a:solidFill>
                <a:latin typeface="Montserrat" panose="00000500000000000000" pitchFamily="2" charset="-52"/>
                <a:ea typeface="Verdana" panose="020B0604030504040204" pitchFamily="34" charset="0"/>
              </a:rPr>
              <a:t>Он не публиковал его до 1982 года. Тем временем американский статистик Эдвард </a:t>
            </a:r>
            <a:r>
              <a:rPr lang="ru-RU" dirty="0" err="1">
                <a:solidFill>
                  <a:schemeClr val="bg1"/>
                </a:solidFill>
                <a:latin typeface="Montserrat" panose="00000500000000000000" pitchFamily="2" charset="-52"/>
                <a:ea typeface="Verdana" panose="020B0604030504040204" pitchFamily="34" charset="0"/>
              </a:rPr>
              <a:t>Форги</a:t>
            </a:r>
            <a:r>
              <a:rPr lang="ru-RU" dirty="0">
                <a:solidFill>
                  <a:schemeClr val="bg1"/>
                </a:solidFill>
                <a:latin typeface="Montserrat" panose="00000500000000000000" pitchFamily="2" charset="-52"/>
                <a:ea typeface="Verdana" panose="020B0604030504040204" pitchFamily="34" charset="0"/>
              </a:rPr>
              <a:t> описал аналогичный метод в 1965 году, что привело к его альтернативному названию – алгоритму Ллойда-</a:t>
            </a:r>
            <a:r>
              <a:rPr lang="ru-RU" dirty="0" err="1">
                <a:solidFill>
                  <a:schemeClr val="bg1"/>
                </a:solidFill>
                <a:latin typeface="Montserrat" panose="00000500000000000000" pitchFamily="2" charset="-52"/>
                <a:ea typeface="Verdana" panose="020B0604030504040204" pitchFamily="34" charset="0"/>
              </a:rPr>
              <a:t>Форги</a:t>
            </a:r>
            <a:r>
              <a:rPr lang="ru-RU" dirty="0">
                <a:solidFill>
                  <a:schemeClr val="bg1"/>
                </a:solidFill>
                <a:latin typeface="Montserrat" panose="00000500000000000000" pitchFamily="2" charset="-52"/>
                <a:ea typeface="Verdana" panose="020B0604030504040204" pitchFamily="34" charset="0"/>
              </a:rPr>
              <a:t>.</a:t>
            </a:r>
          </a:p>
        </p:txBody>
      </p:sp>
      <p:sp>
        <p:nvSpPr>
          <p:cNvPr id="21" name="Прямоугольник 20">
            <a:extLst>
              <a:ext uri="{FF2B5EF4-FFF2-40B4-BE49-F238E27FC236}">
                <a16:creationId xmlns:a16="http://schemas.microsoft.com/office/drawing/2014/main" id="{30E65508-F06D-492F-8AB0-C30ADAFD35B3}"/>
              </a:ext>
            </a:extLst>
          </p:cNvPr>
          <p:cNvSpPr/>
          <p:nvPr/>
        </p:nvSpPr>
        <p:spPr>
          <a:xfrm>
            <a:off x="921272" y="4739659"/>
            <a:ext cx="10945216" cy="1243417"/>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rPr>
              <a:t>Интуитивно эту задачу можно описать с помощью житейской ситуации: если вы стоите рядом с другими на вечеринке, вероятно, у вас есть что-то общее. Это идея используется в алгоритме кластеризации k-средних для разделения точек данных на группы.</a:t>
            </a:r>
          </a:p>
        </p:txBody>
      </p:sp>
    </p:spTree>
    <p:extLst>
      <p:ext uri="{BB962C8B-B14F-4D97-AF65-F5344CB8AC3E}">
        <p14:creationId xmlns:p14="http://schemas.microsoft.com/office/powerpoint/2010/main" val="159227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Прямоугольник 5">
            <a:extLst>
              <a:ext uri="{FF2B5EF4-FFF2-40B4-BE49-F238E27FC236}">
                <a16:creationId xmlns:a16="http://schemas.microsoft.com/office/drawing/2014/main" id="{4862CD14-DB57-46AB-AEE8-406F6CE8D223}"/>
              </a:ext>
            </a:extLst>
          </p:cNvPr>
          <p:cNvSpPr/>
          <p:nvPr/>
        </p:nvSpPr>
        <p:spPr>
          <a:xfrm>
            <a:off x="181856" y="1713528"/>
            <a:ext cx="3528887" cy="400110"/>
          </a:xfrm>
          <a:prstGeom prst="rect">
            <a:avLst/>
          </a:prstGeom>
        </p:spPr>
        <p:txBody>
          <a:bodyPr wrap="square">
            <a:spAutoFit/>
          </a:bodyPr>
          <a:lstStyle/>
          <a:p>
            <a:r>
              <a:rPr lang="ru-RU" sz="2000" dirty="0">
                <a:solidFill>
                  <a:schemeClr val="bg1"/>
                </a:solidFill>
                <a:latin typeface="Montserrat" panose="00000500000000000000" pitchFamily="2" charset="-52"/>
                <a:ea typeface="Verdana" panose="020B0604030504040204" pitchFamily="34" charset="0"/>
                <a:cs typeface="Verdana" panose="020B0604030504040204" pitchFamily="34" charset="0"/>
              </a:rPr>
              <a:t>Шаг 0 </a:t>
            </a:r>
          </a:p>
        </p:txBody>
      </p:sp>
      <p:sp>
        <p:nvSpPr>
          <p:cNvPr id="7" name="Прямоугольник 6">
            <a:extLst>
              <a:ext uri="{FF2B5EF4-FFF2-40B4-BE49-F238E27FC236}">
                <a16:creationId xmlns:a16="http://schemas.microsoft.com/office/drawing/2014/main" id="{3A986BE7-87CB-4A93-83C3-23BEBF1D3633}"/>
              </a:ext>
            </a:extLst>
          </p:cNvPr>
          <p:cNvSpPr/>
          <p:nvPr/>
        </p:nvSpPr>
        <p:spPr>
          <a:xfrm>
            <a:off x="3606519" y="1709226"/>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2</a:t>
            </a:r>
          </a:p>
        </p:txBody>
      </p:sp>
      <p:sp>
        <p:nvSpPr>
          <p:cNvPr id="8" name="Овал 7">
            <a:extLst>
              <a:ext uri="{FF2B5EF4-FFF2-40B4-BE49-F238E27FC236}">
                <a16:creationId xmlns:a16="http://schemas.microsoft.com/office/drawing/2014/main" id="{6A17C0DA-5800-4563-BB5E-4B7431F83A4A}"/>
              </a:ext>
            </a:extLst>
          </p:cNvPr>
          <p:cNvSpPr/>
          <p:nvPr/>
        </p:nvSpPr>
        <p:spPr>
          <a:xfrm rot="6602461" flipH="1">
            <a:off x="2139297" y="19065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 name="Овал 8">
            <a:extLst>
              <a:ext uri="{FF2B5EF4-FFF2-40B4-BE49-F238E27FC236}">
                <a16:creationId xmlns:a16="http://schemas.microsoft.com/office/drawing/2014/main" id="{8D1975E5-4DEC-4ABF-82A0-B0838E6527FB}"/>
              </a:ext>
            </a:extLst>
          </p:cNvPr>
          <p:cNvSpPr/>
          <p:nvPr/>
        </p:nvSpPr>
        <p:spPr>
          <a:xfrm rot="6602461" flipH="1">
            <a:off x="2291697" y="20589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 name="Овал 9">
            <a:extLst>
              <a:ext uri="{FF2B5EF4-FFF2-40B4-BE49-F238E27FC236}">
                <a16:creationId xmlns:a16="http://schemas.microsoft.com/office/drawing/2014/main" id="{36281979-5B56-4688-A2A1-E048EBCD735D}"/>
              </a:ext>
            </a:extLst>
          </p:cNvPr>
          <p:cNvSpPr/>
          <p:nvPr/>
        </p:nvSpPr>
        <p:spPr>
          <a:xfrm rot="6602461" flipH="1">
            <a:off x="2444097" y="22113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 name="Овал 10">
            <a:extLst>
              <a:ext uri="{FF2B5EF4-FFF2-40B4-BE49-F238E27FC236}">
                <a16:creationId xmlns:a16="http://schemas.microsoft.com/office/drawing/2014/main" id="{8338FBE9-8534-4FC1-9B92-52367BFD5EC5}"/>
              </a:ext>
            </a:extLst>
          </p:cNvPr>
          <p:cNvSpPr/>
          <p:nvPr/>
        </p:nvSpPr>
        <p:spPr>
          <a:xfrm rot="6602461" flipH="1">
            <a:off x="2596497" y="23637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 name="Овал 11">
            <a:extLst>
              <a:ext uri="{FF2B5EF4-FFF2-40B4-BE49-F238E27FC236}">
                <a16:creationId xmlns:a16="http://schemas.microsoft.com/office/drawing/2014/main" id="{1C1628B3-EE5C-4452-B949-D0DE7365C0FF}"/>
              </a:ext>
            </a:extLst>
          </p:cNvPr>
          <p:cNvSpPr/>
          <p:nvPr/>
        </p:nvSpPr>
        <p:spPr>
          <a:xfrm rot="6602461" flipH="1">
            <a:off x="2748897" y="25161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 name="Овал 12">
            <a:extLst>
              <a:ext uri="{FF2B5EF4-FFF2-40B4-BE49-F238E27FC236}">
                <a16:creationId xmlns:a16="http://schemas.microsoft.com/office/drawing/2014/main" id="{912AB076-95FF-44D3-B2DB-0BE8D21B8110}"/>
              </a:ext>
            </a:extLst>
          </p:cNvPr>
          <p:cNvSpPr/>
          <p:nvPr/>
        </p:nvSpPr>
        <p:spPr>
          <a:xfrm rot="6602461" flipH="1">
            <a:off x="3000160" y="2756965"/>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 name="Овал 13">
            <a:extLst>
              <a:ext uri="{FF2B5EF4-FFF2-40B4-BE49-F238E27FC236}">
                <a16:creationId xmlns:a16="http://schemas.microsoft.com/office/drawing/2014/main" id="{41B2B9FF-7FA0-41E4-991A-53C2A1ACB152}"/>
              </a:ext>
            </a:extLst>
          </p:cNvPr>
          <p:cNvSpPr/>
          <p:nvPr/>
        </p:nvSpPr>
        <p:spPr>
          <a:xfrm rot="6602461" flipH="1">
            <a:off x="3152561" y="2928651"/>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 name="Овал 14">
            <a:extLst>
              <a:ext uri="{FF2B5EF4-FFF2-40B4-BE49-F238E27FC236}">
                <a16:creationId xmlns:a16="http://schemas.microsoft.com/office/drawing/2014/main" id="{9551DF8D-6D1C-4C84-A2FB-72F6E1F97990}"/>
              </a:ext>
            </a:extLst>
          </p:cNvPr>
          <p:cNvSpPr/>
          <p:nvPr/>
        </p:nvSpPr>
        <p:spPr>
          <a:xfrm rot="6602461" flipH="1">
            <a:off x="2567274" y="19745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6" name="Овал 15">
            <a:extLst>
              <a:ext uri="{FF2B5EF4-FFF2-40B4-BE49-F238E27FC236}">
                <a16:creationId xmlns:a16="http://schemas.microsoft.com/office/drawing/2014/main" id="{B7737A83-0B67-4B25-AF06-8381310AB34A}"/>
              </a:ext>
            </a:extLst>
          </p:cNvPr>
          <p:cNvSpPr/>
          <p:nvPr/>
        </p:nvSpPr>
        <p:spPr>
          <a:xfrm rot="6602461" flipH="1">
            <a:off x="2719674" y="21269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 name="Овал 16">
            <a:extLst>
              <a:ext uri="{FF2B5EF4-FFF2-40B4-BE49-F238E27FC236}">
                <a16:creationId xmlns:a16="http://schemas.microsoft.com/office/drawing/2014/main" id="{E78F5220-4C8F-42CD-A6CD-F3DD917BC703}"/>
              </a:ext>
            </a:extLst>
          </p:cNvPr>
          <p:cNvSpPr/>
          <p:nvPr/>
        </p:nvSpPr>
        <p:spPr>
          <a:xfrm rot="6602461" flipH="1">
            <a:off x="2872074" y="22793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 name="Овал 17">
            <a:extLst>
              <a:ext uri="{FF2B5EF4-FFF2-40B4-BE49-F238E27FC236}">
                <a16:creationId xmlns:a16="http://schemas.microsoft.com/office/drawing/2014/main" id="{E0B2DA90-EEAB-4C18-917D-17E5ABFBE0A5}"/>
              </a:ext>
            </a:extLst>
          </p:cNvPr>
          <p:cNvSpPr/>
          <p:nvPr/>
        </p:nvSpPr>
        <p:spPr>
          <a:xfrm rot="6602461" flipH="1">
            <a:off x="3024474" y="243178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 name="Овал 18">
            <a:extLst>
              <a:ext uri="{FF2B5EF4-FFF2-40B4-BE49-F238E27FC236}">
                <a16:creationId xmlns:a16="http://schemas.microsoft.com/office/drawing/2014/main" id="{652469F9-7478-4B98-B5C7-D54F48F7FD5C}"/>
              </a:ext>
            </a:extLst>
          </p:cNvPr>
          <p:cNvSpPr/>
          <p:nvPr/>
        </p:nvSpPr>
        <p:spPr>
          <a:xfrm rot="6602461" flipH="1">
            <a:off x="2111697" y="220544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0" name="Овал 19">
            <a:extLst>
              <a:ext uri="{FF2B5EF4-FFF2-40B4-BE49-F238E27FC236}">
                <a16:creationId xmlns:a16="http://schemas.microsoft.com/office/drawing/2014/main" id="{17795080-1F7A-4231-8518-1F58E9EA760C}"/>
              </a:ext>
            </a:extLst>
          </p:cNvPr>
          <p:cNvSpPr/>
          <p:nvPr/>
        </p:nvSpPr>
        <p:spPr>
          <a:xfrm rot="6602461" flipH="1">
            <a:off x="2264097" y="235784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1" name="Овал 20">
            <a:extLst>
              <a:ext uri="{FF2B5EF4-FFF2-40B4-BE49-F238E27FC236}">
                <a16:creationId xmlns:a16="http://schemas.microsoft.com/office/drawing/2014/main" id="{7A4D114F-0776-4C36-9F9B-E85E27285242}"/>
              </a:ext>
            </a:extLst>
          </p:cNvPr>
          <p:cNvSpPr/>
          <p:nvPr/>
        </p:nvSpPr>
        <p:spPr>
          <a:xfrm rot="6602461" flipH="1">
            <a:off x="2416497" y="251024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2" name="Овал 21">
            <a:extLst>
              <a:ext uri="{FF2B5EF4-FFF2-40B4-BE49-F238E27FC236}">
                <a16:creationId xmlns:a16="http://schemas.microsoft.com/office/drawing/2014/main" id="{3C6CA9BA-8A2D-491D-A295-8E5BCD668663}"/>
              </a:ext>
            </a:extLst>
          </p:cNvPr>
          <p:cNvSpPr/>
          <p:nvPr/>
        </p:nvSpPr>
        <p:spPr>
          <a:xfrm rot="6602461" flipH="1">
            <a:off x="2701768" y="2725779"/>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3" name="Овал 22">
            <a:extLst>
              <a:ext uri="{FF2B5EF4-FFF2-40B4-BE49-F238E27FC236}">
                <a16:creationId xmlns:a16="http://schemas.microsoft.com/office/drawing/2014/main" id="{98941C75-77DC-4D4A-A5E7-4917E75D2D03}"/>
              </a:ext>
            </a:extLst>
          </p:cNvPr>
          <p:cNvSpPr/>
          <p:nvPr/>
        </p:nvSpPr>
        <p:spPr>
          <a:xfrm rot="6602461" flipH="1">
            <a:off x="2185712" y="2582281"/>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4" name="Овал 23">
            <a:extLst>
              <a:ext uri="{FF2B5EF4-FFF2-40B4-BE49-F238E27FC236}">
                <a16:creationId xmlns:a16="http://schemas.microsoft.com/office/drawing/2014/main" id="{4B23C516-2724-410E-9D20-C54E125B153B}"/>
              </a:ext>
            </a:extLst>
          </p:cNvPr>
          <p:cNvSpPr/>
          <p:nvPr/>
        </p:nvSpPr>
        <p:spPr>
          <a:xfrm rot="6602461" flipH="1">
            <a:off x="2443739" y="276508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5" name="Овал 24">
            <a:extLst>
              <a:ext uri="{FF2B5EF4-FFF2-40B4-BE49-F238E27FC236}">
                <a16:creationId xmlns:a16="http://schemas.microsoft.com/office/drawing/2014/main" id="{4B585574-D46D-4C74-85E1-0B01A010A065}"/>
              </a:ext>
            </a:extLst>
          </p:cNvPr>
          <p:cNvSpPr/>
          <p:nvPr/>
        </p:nvSpPr>
        <p:spPr>
          <a:xfrm rot="6602461" flipH="1">
            <a:off x="2921775" y="1991356"/>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6" name="Овал 25">
            <a:extLst>
              <a:ext uri="{FF2B5EF4-FFF2-40B4-BE49-F238E27FC236}">
                <a16:creationId xmlns:a16="http://schemas.microsoft.com/office/drawing/2014/main" id="{3438E8A1-9D15-4F04-A042-36F96807C837}"/>
              </a:ext>
            </a:extLst>
          </p:cNvPr>
          <p:cNvSpPr/>
          <p:nvPr/>
        </p:nvSpPr>
        <p:spPr>
          <a:xfrm rot="6602461" flipH="1">
            <a:off x="3074175" y="2143756"/>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7" name="Овал 26">
            <a:extLst>
              <a:ext uri="{FF2B5EF4-FFF2-40B4-BE49-F238E27FC236}">
                <a16:creationId xmlns:a16="http://schemas.microsoft.com/office/drawing/2014/main" id="{7D2F9556-BC4F-4722-846D-BFD0CABA39D5}"/>
              </a:ext>
            </a:extLst>
          </p:cNvPr>
          <p:cNvSpPr/>
          <p:nvPr/>
        </p:nvSpPr>
        <p:spPr>
          <a:xfrm rot="6602461" flipH="1">
            <a:off x="623941" y="22234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8" name="Овал 27">
            <a:extLst>
              <a:ext uri="{FF2B5EF4-FFF2-40B4-BE49-F238E27FC236}">
                <a16:creationId xmlns:a16="http://schemas.microsoft.com/office/drawing/2014/main" id="{E452C323-81FD-453F-91F9-5E5CFE43E5A8}"/>
              </a:ext>
            </a:extLst>
          </p:cNvPr>
          <p:cNvSpPr/>
          <p:nvPr/>
        </p:nvSpPr>
        <p:spPr>
          <a:xfrm rot="6602461" flipH="1">
            <a:off x="776341" y="23758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9" name="Овал 28">
            <a:extLst>
              <a:ext uri="{FF2B5EF4-FFF2-40B4-BE49-F238E27FC236}">
                <a16:creationId xmlns:a16="http://schemas.microsoft.com/office/drawing/2014/main" id="{67613F0B-7CC4-44A0-84A4-AFFBDA18371B}"/>
              </a:ext>
            </a:extLst>
          </p:cNvPr>
          <p:cNvSpPr/>
          <p:nvPr/>
        </p:nvSpPr>
        <p:spPr>
          <a:xfrm rot="6602461" flipH="1">
            <a:off x="928741" y="25282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0" name="Овал 29">
            <a:extLst>
              <a:ext uri="{FF2B5EF4-FFF2-40B4-BE49-F238E27FC236}">
                <a16:creationId xmlns:a16="http://schemas.microsoft.com/office/drawing/2014/main" id="{06FF5D2A-4D87-4C9A-84CD-7A4C2EAA0C9B}"/>
              </a:ext>
            </a:extLst>
          </p:cNvPr>
          <p:cNvSpPr/>
          <p:nvPr/>
        </p:nvSpPr>
        <p:spPr>
          <a:xfrm rot="6602461" flipH="1">
            <a:off x="1081141" y="26806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1" name="Овал 30">
            <a:extLst>
              <a:ext uri="{FF2B5EF4-FFF2-40B4-BE49-F238E27FC236}">
                <a16:creationId xmlns:a16="http://schemas.microsoft.com/office/drawing/2014/main" id="{E9FD1897-F96B-4C13-9563-DCCFF828E36F}"/>
              </a:ext>
            </a:extLst>
          </p:cNvPr>
          <p:cNvSpPr/>
          <p:nvPr/>
        </p:nvSpPr>
        <p:spPr>
          <a:xfrm rot="6602461" flipH="1">
            <a:off x="1233541" y="283309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2" name="Овал 31">
            <a:extLst>
              <a:ext uri="{FF2B5EF4-FFF2-40B4-BE49-F238E27FC236}">
                <a16:creationId xmlns:a16="http://schemas.microsoft.com/office/drawing/2014/main" id="{64DC999C-F829-49EF-B9C0-8C35E32AFFED}"/>
              </a:ext>
            </a:extLst>
          </p:cNvPr>
          <p:cNvSpPr/>
          <p:nvPr/>
        </p:nvSpPr>
        <p:spPr>
          <a:xfrm rot="6602461" flipH="1">
            <a:off x="1484804" y="3073921"/>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3" name="Овал 32">
            <a:extLst>
              <a:ext uri="{FF2B5EF4-FFF2-40B4-BE49-F238E27FC236}">
                <a16:creationId xmlns:a16="http://schemas.microsoft.com/office/drawing/2014/main" id="{FC99771E-FD9C-4AFB-9CA2-F77C19467163}"/>
              </a:ext>
            </a:extLst>
          </p:cNvPr>
          <p:cNvSpPr/>
          <p:nvPr/>
        </p:nvSpPr>
        <p:spPr>
          <a:xfrm rot="6602461" flipH="1">
            <a:off x="1637205" y="324560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4" name="Овал 33">
            <a:extLst>
              <a:ext uri="{FF2B5EF4-FFF2-40B4-BE49-F238E27FC236}">
                <a16:creationId xmlns:a16="http://schemas.microsoft.com/office/drawing/2014/main" id="{653C2612-32B2-4529-866D-DAB2183FD76F}"/>
              </a:ext>
            </a:extLst>
          </p:cNvPr>
          <p:cNvSpPr/>
          <p:nvPr/>
        </p:nvSpPr>
        <p:spPr>
          <a:xfrm rot="6602461" flipH="1">
            <a:off x="1051918" y="22915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5" name="Овал 34">
            <a:extLst>
              <a:ext uri="{FF2B5EF4-FFF2-40B4-BE49-F238E27FC236}">
                <a16:creationId xmlns:a16="http://schemas.microsoft.com/office/drawing/2014/main" id="{FFB586A0-1EF0-4630-8AB8-25DD08EEE5AE}"/>
              </a:ext>
            </a:extLst>
          </p:cNvPr>
          <p:cNvSpPr/>
          <p:nvPr/>
        </p:nvSpPr>
        <p:spPr>
          <a:xfrm rot="6602461" flipH="1">
            <a:off x="1204318" y="24439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6" name="Овал 35">
            <a:extLst>
              <a:ext uri="{FF2B5EF4-FFF2-40B4-BE49-F238E27FC236}">
                <a16:creationId xmlns:a16="http://schemas.microsoft.com/office/drawing/2014/main" id="{313D2552-E542-429C-BED7-8BF8AB17E703}"/>
              </a:ext>
            </a:extLst>
          </p:cNvPr>
          <p:cNvSpPr/>
          <p:nvPr/>
        </p:nvSpPr>
        <p:spPr>
          <a:xfrm rot="6602461" flipH="1">
            <a:off x="1356718" y="25963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8" name="Овал 37">
            <a:extLst>
              <a:ext uri="{FF2B5EF4-FFF2-40B4-BE49-F238E27FC236}">
                <a16:creationId xmlns:a16="http://schemas.microsoft.com/office/drawing/2014/main" id="{544E4F46-C762-4B02-8ECB-24FCE3A47FF7}"/>
              </a:ext>
            </a:extLst>
          </p:cNvPr>
          <p:cNvSpPr/>
          <p:nvPr/>
        </p:nvSpPr>
        <p:spPr>
          <a:xfrm rot="6602461" flipH="1">
            <a:off x="1509118" y="2748743"/>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39" name="Овал 38">
            <a:extLst>
              <a:ext uri="{FF2B5EF4-FFF2-40B4-BE49-F238E27FC236}">
                <a16:creationId xmlns:a16="http://schemas.microsoft.com/office/drawing/2014/main" id="{1ACEBCBD-A7EC-4137-925C-699BCEAC22B6}"/>
              </a:ext>
            </a:extLst>
          </p:cNvPr>
          <p:cNvSpPr/>
          <p:nvPr/>
        </p:nvSpPr>
        <p:spPr>
          <a:xfrm rot="6602461" flipH="1">
            <a:off x="596341" y="252239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0" name="Овал 39">
            <a:extLst>
              <a:ext uri="{FF2B5EF4-FFF2-40B4-BE49-F238E27FC236}">
                <a16:creationId xmlns:a16="http://schemas.microsoft.com/office/drawing/2014/main" id="{E2EC4B7A-7AAD-47F9-B910-8E2A7F173251}"/>
              </a:ext>
            </a:extLst>
          </p:cNvPr>
          <p:cNvSpPr/>
          <p:nvPr/>
        </p:nvSpPr>
        <p:spPr>
          <a:xfrm rot="6602461" flipH="1">
            <a:off x="748741" y="267479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1" name="Овал 40">
            <a:extLst>
              <a:ext uri="{FF2B5EF4-FFF2-40B4-BE49-F238E27FC236}">
                <a16:creationId xmlns:a16="http://schemas.microsoft.com/office/drawing/2014/main" id="{39A7B4B4-0429-47E6-98AB-CCFFFEA367EC}"/>
              </a:ext>
            </a:extLst>
          </p:cNvPr>
          <p:cNvSpPr/>
          <p:nvPr/>
        </p:nvSpPr>
        <p:spPr>
          <a:xfrm rot="6602461" flipH="1">
            <a:off x="901141" y="282719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2" name="Овал 41">
            <a:extLst>
              <a:ext uri="{FF2B5EF4-FFF2-40B4-BE49-F238E27FC236}">
                <a16:creationId xmlns:a16="http://schemas.microsoft.com/office/drawing/2014/main" id="{861BE536-EA25-4235-B41D-6B4338D48037}"/>
              </a:ext>
            </a:extLst>
          </p:cNvPr>
          <p:cNvSpPr/>
          <p:nvPr/>
        </p:nvSpPr>
        <p:spPr>
          <a:xfrm rot="6602461" flipH="1">
            <a:off x="1186412" y="3042735"/>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3" name="Овал 42">
            <a:extLst>
              <a:ext uri="{FF2B5EF4-FFF2-40B4-BE49-F238E27FC236}">
                <a16:creationId xmlns:a16="http://schemas.microsoft.com/office/drawing/2014/main" id="{17A74DD4-4126-4F8F-B828-7F5D00344849}"/>
              </a:ext>
            </a:extLst>
          </p:cNvPr>
          <p:cNvSpPr/>
          <p:nvPr/>
        </p:nvSpPr>
        <p:spPr>
          <a:xfrm rot="6602461" flipH="1">
            <a:off x="670356" y="2899237"/>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4" name="Овал 43">
            <a:extLst>
              <a:ext uri="{FF2B5EF4-FFF2-40B4-BE49-F238E27FC236}">
                <a16:creationId xmlns:a16="http://schemas.microsoft.com/office/drawing/2014/main" id="{8D6BFB3C-D0FA-44B7-80D8-BF4337A3C872}"/>
              </a:ext>
            </a:extLst>
          </p:cNvPr>
          <p:cNvSpPr/>
          <p:nvPr/>
        </p:nvSpPr>
        <p:spPr>
          <a:xfrm rot="6602461" flipH="1">
            <a:off x="928383" y="308203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5" name="Овал 44">
            <a:extLst>
              <a:ext uri="{FF2B5EF4-FFF2-40B4-BE49-F238E27FC236}">
                <a16:creationId xmlns:a16="http://schemas.microsoft.com/office/drawing/2014/main" id="{D649A952-4BB0-455B-A8B1-6177BE0626B8}"/>
              </a:ext>
            </a:extLst>
          </p:cNvPr>
          <p:cNvSpPr/>
          <p:nvPr/>
        </p:nvSpPr>
        <p:spPr>
          <a:xfrm rot="6602461" flipH="1">
            <a:off x="1406419" y="230831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6" name="Овал 45">
            <a:extLst>
              <a:ext uri="{FF2B5EF4-FFF2-40B4-BE49-F238E27FC236}">
                <a16:creationId xmlns:a16="http://schemas.microsoft.com/office/drawing/2014/main" id="{61CF6693-A34F-4CFC-A455-2893DEA0E9C9}"/>
              </a:ext>
            </a:extLst>
          </p:cNvPr>
          <p:cNvSpPr/>
          <p:nvPr/>
        </p:nvSpPr>
        <p:spPr>
          <a:xfrm rot="6602461" flipH="1">
            <a:off x="1558819" y="2460712"/>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7" name="Звезда: 5 точек 46">
            <a:extLst>
              <a:ext uri="{FF2B5EF4-FFF2-40B4-BE49-F238E27FC236}">
                <a16:creationId xmlns:a16="http://schemas.microsoft.com/office/drawing/2014/main" id="{E79D9E39-7392-4E18-B947-12CA4E82CD07}"/>
              </a:ext>
            </a:extLst>
          </p:cNvPr>
          <p:cNvSpPr/>
          <p:nvPr/>
        </p:nvSpPr>
        <p:spPr>
          <a:xfrm>
            <a:off x="2042875" y="2734775"/>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48" name="Звезда: 5 точек 47">
            <a:extLst>
              <a:ext uri="{FF2B5EF4-FFF2-40B4-BE49-F238E27FC236}">
                <a16:creationId xmlns:a16="http://schemas.microsoft.com/office/drawing/2014/main" id="{B53E99AA-DB1E-4BF7-A327-902820664546}"/>
              </a:ext>
            </a:extLst>
          </p:cNvPr>
          <p:cNvSpPr/>
          <p:nvPr/>
        </p:nvSpPr>
        <p:spPr>
          <a:xfrm>
            <a:off x="1603336" y="2029068"/>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49" name="Овал 48">
            <a:extLst>
              <a:ext uri="{FF2B5EF4-FFF2-40B4-BE49-F238E27FC236}">
                <a16:creationId xmlns:a16="http://schemas.microsoft.com/office/drawing/2014/main" id="{940BE69E-292C-4E1B-9A7F-483BA8C671BC}"/>
              </a:ext>
            </a:extLst>
          </p:cNvPr>
          <p:cNvSpPr/>
          <p:nvPr/>
        </p:nvSpPr>
        <p:spPr>
          <a:xfrm rot="6602461" flipH="1">
            <a:off x="6030997" y="206463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0" name="Овал 49">
            <a:extLst>
              <a:ext uri="{FF2B5EF4-FFF2-40B4-BE49-F238E27FC236}">
                <a16:creationId xmlns:a16="http://schemas.microsoft.com/office/drawing/2014/main" id="{E8EA1608-575C-434B-8F90-207C10C06E6E}"/>
              </a:ext>
            </a:extLst>
          </p:cNvPr>
          <p:cNvSpPr/>
          <p:nvPr/>
        </p:nvSpPr>
        <p:spPr>
          <a:xfrm rot="6602461" flipH="1">
            <a:off x="6183397" y="221703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1" name="Овал 50">
            <a:extLst>
              <a:ext uri="{FF2B5EF4-FFF2-40B4-BE49-F238E27FC236}">
                <a16:creationId xmlns:a16="http://schemas.microsoft.com/office/drawing/2014/main" id="{BC3F063B-C217-43BA-88E9-7211E647EF39}"/>
              </a:ext>
            </a:extLst>
          </p:cNvPr>
          <p:cNvSpPr/>
          <p:nvPr/>
        </p:nvSpPr>
        <p:spPr>
          <a:xfrm rot="6602461" flipH="1">
            <a:off x="6335797" y="236943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2" name="Овал 51">
            <a:extLst>
              <a:ext uri="{FF2B5EF4-FFF2-40B4-BE49-F238E27FC236}">
                <a16:creationId xmlns:a16="http://schemas.microsoft.com/office/drawing/2014/main" id="{C07AAD08-E435-43DA-8519-C4CF8084FD6D}"/>
              </a:ext>
            </a:extLst>
          </p:cNvPr>
          <p:cNvSpPr/>
          <p:nvPr/>
        </p:nvSpPr>
        <p:spPr>
          <a:xfrm rot="6602461" flipH="1">
            <a:off x="6488197" y="252183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3" name="Овал 52">
            <a:extLst>
              <a:ext uri="{FF2B5EF4-FFF2-40B4-BE49-F238E27FC236}">
                <a16:creationId xmlns:a16="http://schemas.microsoft.com/office/drawing/2014/main" id="{E676FD7F-76BD-4B5E-86A2-457CAC2DE0D3}"/>
              </a:ext>
            </a:extLst>
          </p:cNvPr>
          <p:cNvSpPr/>
          <p:nvPr/>
        </p:nvSpPr>
        <p:spPr>
          <a:xfrm rot="6602461" flipH="1">
            <a:off x="6739460" y="276265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4" name="Овал 53">
            <a:extLst>
              <a:ext uri="{FF2B5EF4-FFF2-40B4-BE49-F238E27FC236}">
                <a16:creationId xmlns:a16="http://schemas.microsoft.com/office/drawing/2014/main" id="{148D6AEE-D146-4BCD-89F5-A529DA828AA4}"/>
              </a:ext>
            </a:extLst>
          </p:cNvPr>
          <p:cNvSpPr/>
          <p:nvPr/>
        </p:nvSpPr>
        <p:spPr>
          <a:xfrm rot="6602461" flipH="1">
            <a:off x="6891861" y="293434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5" name="Овал 54">
            <a:extLst>
              <a:ext uri="{FF2B5EF4-FFF2-40B4-BE49-F238E27FC236}">
                <a16:creationId xmlns:a16="http://schemas.microsoft.com/office/drawing/2014/main" id="{4EF55E61-D619-4580-89A7-9007372157B7}"/>
              </a:ext>
            </a:extLst>
          </p:cNvPr>
          <p:cNvSpPr/>
          <p:nvPr/>
        </p:nvSpPr>
        <p:spPr>
          <a:xfrm rot="6602461" flipH="1">
            <a:off x="6306574" y="198028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6" name="Овал 55">
            <a:extLst>
              <a:ext uri="{FF2B5EF4-FFF2-40B4-BE49-F238E27FC236}">
                <a16:creationId xmlns:a16="http://schemas.microsoft.com/office/drawing/2014/main" id="{E55B4AD5-D023-4C8B-992E-EC7AE9F54EF9}"/>
              </a:ext>
            </a:extLst>
          </p:cNvPr>
          <p:cNvSpPr/>
          <p:nvPr/>
        </p:nvSpPr>
        <p:spPr>
          <a:xfrm rot="6602461" flipH="1">
            <a:off x="6458974" y="213268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57" name="Овал 56">
            <a:extLst>
              <a:ext uri="{FF2B5EF4-FFF2-40B4-BE49-F238E27FC236}">
                <a16:creationId xmlns:a16="http://schemas.microsoft.com/office/drawing/2014/main" id="{F1F8A18F-8A13-4C79-9625-3531675410F2}"/>
              </a:ext>
            </a:extLst>
          </p:cNvPr>
          <p:cNvSpPr/>
          <p:nvPr/>
        </p:nvSpPr>
        <p:spPr>
          <a:xfrm rot="6602461" flipH="1">
            <a:off x="6611374" y="228508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8" name="Овал 57">
            <a:extLst>
              <a:ext uri="{FF2B5EF4-FFF2-40B4-BE49-F238E27FC236}">
                <a16:creationId xmlns:a16="http://schemas.microsoft.com/office/drawing/2014/main" id="{D551BA08-8B5B-437F-A691-6EFCF961BD4D}"/>
              </a:ext>
            </a:extLst>
          </p:cNvPr>
          <p:cNvSpPr/>
          <p:nvPr/>
        </p:nvSpPr>
        <p:spPr>
          <a:xfrm rot="6602461" flipH="1">
            <a:off x="6763774" y="243748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59" name="Овал 58">
            <a:extLst>
              <a:ext uri="{FF2B5EF4-FFF2-40B4-BE49-F238E27FC236}">
                <a16:creationId xmlns:a16="http://schemas.microsoft.com/office/drawing/2014/main" id="{F8F21855-7D87-4C7D-848B-5C819330F58A}"/>
              </a:ext>
            </a:extLst>
          </p:cNvPr>
          <p:cNvSpPr/>
          <p:nvPr/>
        </p:nvSpPr>
        <p:spPr>
          <a:xfrm rot="6602461" flipH="1">
            <a:off x="5850997" y="221113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0" name="Овал 59">
            <a:extLst>
              <a:ext uri="{FF2B5EF4-FFF2-40B4-BE49-F238E27FC236}">
                <a16:creationId xmlns:a16="http://schemas.microsoft.com/office/drawing/2014/main" id="{35F4F1B2-D098-4854-A9F8-12168A9ADD7C}"/>
              </a:ext>
            </a:extLst>
          </p:cNvPr>
          <p:cNvSpPr/>
          <p:nvPr/>
        </p:nvSpPr>
        <p:spPr>
          <a:xfrm rot="6602461" flipH="1">
            <a:off x="6003397" y="236353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1" name="Овал 60">
            <a:extLst>
              <a:ext uri="{FF2B5EF4-FFF2-40B4-BE49-F238E27FC236}">
                <a16:creationId xmlns:a16="http://schemas.microsoft.com/office/drawing/2014/main" id="{AB74AD02-4956-404F-B434-7D3D0C7F7748}"/>
              </a:ext>
            </a:extLst>
          </p:cNvPr>
          <p:cNvSpPr/>
          <p:nvPr/>
        </p:nvSpPr>
        <p:spPr>
          <a:xfrm rot="6602461" flipH="1">
            <a:off x="6155797" y="251593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2" name="Овал 61">
            <a:extLst>
              <a:ext uri="{FF2B5EF4-FFF2-40B4-BE49-F238E27FC236}">
                <a16:creationId xmlns:a16="http://schemas.microsoft.com/office/drawing/2014/main" id="{C1617577-C3BE-46E7-B63B-E04DB77C2B1A}"/>
              </a:ext>
            </a:extLst>
          </p:cNvPr>
          <p:cNvSpPr/>
          <p:nvPr/>
        </p:nvSpPr>
        <p:spPr>
          <a:xfrm rot="6602461" flipH="1">
            <a:off x="6441068" y="27314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3" name="Овал 62">
            <a:extLst>
              <a:ext uri="{FF2B5EF4-FFF2-40B4-BE49-F238E27FC236}">
                <a16:creationId xmlns:a16="http://schemas.microsoft.com/office/drawing/2014/main" id="{029ED538-34B0-4851-A324-AF73C8CE78A0}"/>
              </a:ext>
            </a:extLst>
          </p:cNvPr>
          <p:cNvSpPr/>
          <p:nvPr/>
        </p:nvSpPr>
        <p:spPr>
          <a:xfrm rot="6602461" flipH="1">
            <a:off x="5925012" y="258797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4" name="Овал 63">
            <a:extLst>
              <a:ext uri="{FF2B5EF4-FFF2-40B4-BE49-F238E27FC236}">
                <a16:creationId xmlns:a16="http://schemas.microsoft.com/office/drawing/2014/main" id="{ECB80ABF-598C-42FD-9FAC-35F5F7A73212}"/>
              </a:ext>
            </a:extLst>
          </p:cNvPr>
          <p:cNvSpPr/>
          <p:nvPr/>
        </p:nvSpPr>
        <p:spPr>
          <a:xfrm rot="6602461" flipH="1">
            <a:off x="6183039" y="277077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5" name="Овал 64">
            <a:extLst>
              <a:ext uri="{FF2B5EF4-FFF2-40B4-BE49-F238E27FC236}">
                <a16:creationId xmlns:a16="http://schemas.microsoft.com/office/drawing/2014/main" id="{A8D487B6-6F66-4A67-9C63-7175641594F6}"/>
              </a:ext>
            </a:extLst>
          </p:cNvPr>
          <p:cNvSpPr/>
          <p:nvPr/>
        </p:nvSpPr>
        <p:spPr>
          <a:xfrm rot="6602461" flipH="1">
            <a:off x="6661075" y="199704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6" name="Овал 65">
            <a:extLst>
              <a:ext uri="{FF2B5EF4-FFF2-40B4-BE49-F238E27FC236}">
                <a16:creationId xmlns:a16="http://schemas.microsoft.com/office/drawing/2014/main" id="{FAA314B4-D2FB-4CC5-9FE7-CB1B689F6290}"/>
              </a:ext>
            </a:extLst>
          </p:cNvPr>
          <p:cNvSpPr/>
          <p:nvPr/>
        </p:nvSpPr>
        <p:spPr>
          <a:xfrm rot="6602461" flipH="1">
            <a:off x="6813475" y="2149449"/>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67" name="Овал 66">
            <a:extLst>
              <a:ext uri="{FF2B5EF4-FFF2-40B4-BE49-F238E27FC236}">
                <a16:creationId xmlns:a16="http://schemas.microsoft.com/office/drawing/2014/main" id="{C8B8FB56-AFE5-463A-9191-074BB8C402A5}"/>
              </a:ext>
            </a:extLst>
          </p:cNvPr>
          <p:cNvSpPr/>
          <p:nvPr/>
        </p:nvSpPr>
        <p:spPr>
          <a:xfrm rot="6602461" flipH="1">
            <a:off x="4363241" y="22291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8" name="Овал 67">
            <a:extLst>
              <a:ext uri="{FF2B5EF4-FFF2-40B4-BE49-F238E27FC236}">
                <a16:creationId xmlns:a16="http://schemas.microsoft.com/office/drawing/2014/main" id="{975904C6-6967-4E6E-BD7C-C8FD2EA23D63}"/>
              </a:ext>
            </a:extLst>
          </p:cNvPr>
          <p:cNvSpPr/>
          <p:nvPr/>
        </p:nvSpPr>
        <p:spPr>
          <a:xfrm rot="6602461" flipH="1">
            <a:off x="4515641" y="23815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69" name="Овал 68">
            <a:extLst>
              <a:ext uri="{FF2B5EF4-FFF2-40B4-BE49-F238E27FC236}">
                <a16:creationId xmlns:a16="http://schemas.microsoft.com/office/drawing/2014/main" id="{C28D5775-AC96-4B37-BF6B-27EC6972A34F}"/>
              </a:ext>
            </a:extLst>
          </p:cNvPr>
          <p:cNvSpPr/>
          <p:nvPr/>
        </p:nvSpPr>
        <p:spPr>
          <a:xfrm rot="6602461" flipH="1">
            <a:off x="4668041" y="25339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0" name="Овал 69">
            <a:extLst>
              <a:ext uri="{FF2B5EF4-FFF2-40B4-BE49-F238E27FC236}">
                <a16:creationId xmlns:a16="http://schemas.microsoft.com/office/drawing/2014/main" id="{B424F6AF-56C5-45D4-BC2B-C144DF5034F3}"/>
              </a:ext>
            </a:extLst>
          </p:cNvPr>
          <p:cNvSpPr/>
          <p:nvPr/>
        </p:nvSpPr>
        <p:spPr>
          <a:xfrm rot="6602461" flipH="1">
            <a:off x="4820441" y="268638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1" name="Овал 70">
            <a:extLst>
              <a:ext uri="{FF2B5EF4-FFF2-40B4-BE49-F238E27FC236}">
                <a16:creationId xmlns:a16="http://schemas.microsoft.com/office/drawing/2014/main" id="{30069D74-80F8-4CD5-B4E9-BA8E1D29C039}"/>
              </a:ext>
            </a:extLst>
          </p:cNvPr>
          <p:cNvSpPr/>
          <p:nvPr/>
        </p:nvSpPr>
        <p:spPr>
          <a:xfrm rot="6602461" flipH="1">
            <a:off x="4972841" y="283878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2" name="Овал 71">
            <a:extLst>
              <a:ext uri="{FF2B5EF4-FFF2-40B4-BE49-F238E27FC236}">
                <a16:creationId xmlns:a16="http://schemas.microsoft.com/office/drawing/2014/main" id="{A2D9BB22-E3C0-46BE-A12D-A363A375FDE4}"/>
              </a:ext>
            </a:extLst>
          </p:cNvPr>
          <p:cNvSpPr/>
          <p:nvPr/>
        </p:nvSpPr>
        <p:spPr>
          <a:xfrm rot="6602461" flipH="1">
            <a:off x="5224104" y="307961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3" name="Овал 72">
            <a:extLst>
              <a:ext uri="{FF2B5EF4-FFF2-40B4-BE49-F238E27FC236}">
                <a16:creationId xmlns:a16="http://schemas.microsoft.com/office/drawing/2014/main" id="{DB730EBE-B4F7-44FC-B3D7-FE739F5DB633}"/>
              </a:ext>
            </a:extLst>
          </p:cNvPr>
          <p:cNvSpPr/>
          <p:nvPr/>
        </p:nvSpPr>
        <p:spPr>
          <a:xfrm rot="6602461" flipH="1">
            <a:off x="5376505" y="325130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4" name="Овал 73">
            <a:extLst>
              <a:ext uri="{FF2B5EF4-FFF2-40B4-BE49-F238E27FC236}">
                <a16:creationId xmlns:a16="http://schemas.microsoft.com/office/drawing/2014/main" id="{F066117A-06DD-4E86-B4E7-E1CB8743616F}"/>
              </a:ext>
            </a:extLst>
          </p:cNvPr>
          <p:cNvSpPr/>
          <p:nvPr/>
        </p:nvSpPr>
        <p:spPr>
          <a:xfrm rot="6602461" flipH="1">
            <a:off x="4791218" y="229723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5" name="Овал 74">
            <a:extLst>
              <a:ext uri="{FF2B5EF4-FFF2-40B4-BE49-F238E27FC236}">
                <a16:creationId xmlns:a16="http://schemas.microsoft.com/office/drawing/2014/main" id="{EB6D5170-0490-4922-BE5F-C3D47E32E0C9}"/>
              </a:ext>
            </a:extLst>
          </p:cNvPr>
          <p:cNvSpPr/>
          <p:nvPr/>
        </p:nvSpPr>
        <p:spPr>
          <a:xfrm rot="6602461" flipH="1">
            <a:off x="4943618" y="244963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6" name="Овал 75">
            <a:extLst>
              <a:ext uri="{FF2B5EF4-FFF2-40B4-BE49-F238E27FC236}">
                <a16:creationId xmlns:a16="http://schemas.microsoft.com/office/drawing/2014/main" id="{01A376BE-3DC8-4BC4-8346-C28966C70293}"/>
              </a:ext>
            </a:extLst>
          </p:cNvPr>
          <p:cNvSpPr/>
          <p:nvPr/>
        </p:nvSpPr>
        <p:spPr>
          <a:xfrm rot="6602461" flipH="1">
            <a:off x="5096018" y="260203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7" name="Овал 76">
            <a:extLst>
              <a:ext uri="{FF2B5EF4-FFF2-40B4-BE49-F238E27FC236}">
                <a16:creationId xmlns:a16="http://schemas.microsoft.com/office/drawing/2014/main" id="{D1FE4143-2BD5-44FB-ADBC-5F45EEA42664}"/>
              </a:ext>
            </a:extLst>
          </p:cNvPr>
          <p:cNvSpPr/>
          <p:nvPr/>
        </p:nvSpPr>
        <p:spPr>
          <a:xfrm rot="6602461" flipH="1">
            <a:off x="5248418" y="275443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78" name="Овал 77">
            <a:extLst>
              <a:ext uri="{FF2B5EF4-FFF2-40B4-BE49-F238E27FC236}">
                <a16:creationId xmlns:a16="http://schemas.microsoft.com/office/drawing/2014/main" id="{02E49D57-78FA-40C4-BDC4-39F003C86E7E}"/>
              </a:ext>
            </a:extLst>
          </p:cNvPr>
          <p:cNvSpPr/>
          <p:nvPr/>
        </p:nvSpPr>
        <p:spPr>
          <a:xfrm rot="6602461" flipH="1">
            <a:off x="4335641" y="252809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79" name="Овал 78">
            <a:extLst>
              <a:ext uri="{FF2B5EF4-FFF2-40B4-BE49-F238E27FC236}">
                <a16:creationId xmlns:a16="http://schemas.microsoft.com/office/drawing/2014/main" id="{E75B8CEC-016C-4F7A-9D52-2A24E62A1CC0}"/>
              </a:ext>
            </a:extLst>
          </p:cNvPr>
          <p:cNvSpPr/>
          <p:nvPr/>
        </p:nvSpPr>
        <p:spPr>
          <a:xfrm rot="6602461" flipH="1">
            <a:off x="4488041" y="268049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0" name="Овал 79">
            <a:extLst>
              <a:ext uri="{FF2B5EF4-FFF2-40B4-BE49-F238E27FC236}">
                <a16:creationId xmlns:a16="http://schemas.microsoft.com/office/drawing/2014/main" id="{74BA9AF7-7759-414E-9BEC-EDC01C21B2E8}"/>
              </a:ext>
            </a:extLst>
          </p:cNvPr>
          <p:cNvSpPr/>
          <p:nvPr/>
        </p:nvSpPr>
        <p:spPr>
          <a:xfrm rot="6602461" flipH="1">
            <a:off x="4640441" y="283289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1" name="Овал 80">
            <a:extLst>
              <a:ext uri="{FF2B5EF4-FFF2-40B4-BE49-F238E27FC236}">
                <a16:creationId xmlns:a16="http://schemas.microsoft.com/office/drawing/2014/main" id="{38F71E8D-6CBB-4587-9651-E6D9A1538EC4}"/>
              </a:ext>
            </a:extLst>
          </p:cNvPr>
          <p:cNvSpPr/>
          <p:nvPr/>
        </p:nvSpPr>
        <p:spPr>
          <a:xfrm rot="6602461" flipH="1">
            <a:off x="4925712" y="304842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82" name="Овал 81">
            <a:extLst>
              <a:ext uri="{FF2B5EF4-FFF2-40B4-BE49-F238E27FC236}">
                <a16:creationId xmlns:a16="http://schemas.microsoft.com/office/drawing/2014/main" id="{6F4156C2-0AD1-4DE1-AFBD-863F3ACAE750}"/>
              </a:ext>
            </a:extLst>
          </p:cNvPr>
          <p:cNvSpPr/>
          <p:nvPr/>
        </p:nvSpPr>
        <p:spPr>
          <a:xfrm rot="6602461" flipH="1">
            <a:off x="4409656" y="290493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3" name="Овал 82">
            <a:extLst>
              <a:ext uri="{FF2B5EF4-FFF2-40B4-BE49-F238E27FC236}">
                <a16:creationId xmlns:a16="http://schemas.microsoft.com/office/drawing/2014/main" id="{AD37F626-8F97-4134-8C90-E527DA902681}"/>
              </a:ext>
            </a:extLst>
          </p:cNvPr>
          <p:cNvSpPr/>
          <p:nvPr/>
        </p:nvSpPr>
        <p:spPr>
          <a:xfrm rot="6602461" flipH="1">
            <a:off x="4667683" y="308773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84" name="Овал 83">
            <a:extLst>
              <a:ext uri="{FF2B5EF4-FFF2-40B4-BE49-F238E27FC236}">
                <a16:creationId xmlns:a16="http://schemas.microsoft.com/office/drawing/2014/main" id="{455B52CF-0BE6-462D-8171-5ECE45AD7904}"/>
              </a:ext>
            </a:extLst>
          </p:cNvPr>
          <p:cNvSpPr/>
          <p:nvPr/>
        </p:nvSpPr>
        <p:spPr>
          <a:xfrm rot="6602461" flipH="1">
            <a:off x="5145719" y="231400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5" name="Овал 84">
            <a:extLst>
              <a:ext uri="{FF2B5EF4-FFF2-40B4-BE49-F238E27FC236}">
                <a16:creationId xmlns:a16="http://schemas.microsoft.com/office/drawing/2014/main" id="{E533B2E7-0B29-4676-81BB-E978BD9D167A}"/>
              </a:ext>
            </a:extLst>
          </p:cNvPr>
          <p:cNvSpPr/>
          <p:nvPr/>
        </p:nvSpPr>
        <p:spPr>
          <a:xfrm rot="6602461" flipH="1">
            <a:off x="5298119" y="246640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86" name="Звезда: 5 точек 85">
            <a:extLst>
              <a:ext uri="{FF2B5EF4-FFF2-40B4-BE49-F238E27FC236}">
                <a16:creationId xmlns:a16="http://schemas.microsoft.com/office/drawing/2014/main" id="{69F44C9E-2972-4F08-8224-EC0C9DE7F847}"/>
              </a:ext>
            </a:extLst>
          </p:cNvPr>
          <p:cNvSpPr/>
          <p:nvPr/>
        </p:nvSpPr>
        <p:spPr>
          <a:xfrm>
            <a:off x="5782175" y="2740468"/>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87" name="Звезда: 5 точек 86">
            <a:extLst>
              <a:ext uri="{FF2B5EF4-FFF2-40B4-BE49-F238E27FC236}">
                <a16:creationId xmlns:a16="http://schemas.microsoft.com/office/drawing/2014/main" id="{DA8F920E-3A7C-4329-9BA1-FC2008E09F80}"/>
              </a:ext>
            </a:extLst>
          </p:cNvPr>
          <p:cNvSpPr/>
          <p:nvPr/>
        </p:nvSpPr>
        <p:spPr>
          <a:xfrm>
            <a:off x="5342636" y="2034761"/>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cxnSp>
        <p:nvCxnSpPr>
          <p:cNvPr id="88" name="Прямая соединительная линия 87">
            <a:extLst>
              <a:ext uri="{FF2B5EF4-FFF2-40B4-BE49-F238E27FC236}">
                <a16:creationId xmlns:a16="http://schemas.microsoft.com/office/drawing/2014/main" id="{849575B1-3E51-4F58-A6BF-219A4F0EFABD}"/>
              </a:ext>
            </a:extLst>
          </p:cNvPr>
          <p:cNvCxnSpPr/>
          <p:nvPr/>
        </p:nvCxnSpPr>
        <p:spPr>
          <a:xfrm flipH="1">
            <a:off x="4201965" y="1962469"/>
            <a:ext cx="3384376" cy="1254251"/>
          </a:xfrm>
          <a:prstGeom prst="line">
            <a:avLst/>
          </a:prstGeom>
          <a:ln w="76200">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89" name="Прямоугольник 88">
            <a:extLst>
              <a:ext uri="{FF2B5EF4-FFF2-40B4-BE49-F238E27FC236}">
                <a16:creationId xmlns:a16="http://schemas.microsoft.com/office/drawing/2014/main" id="{493E64BB-926E-44F6-B4E8-692E217AB699}"/>
              </a:ext>
            </a:extLst>
          </p:cNvPr>
          <p:cNvSpPr/>
          <p:nvPr/>
        </p:nvSpPr>
        <p:spPr>
          <a:xfrm>
            <a:off x="7865059" y="1732262"/>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3</a:t>
            </a:r>
          </a:p>
        </p:txBody>
      </p:sp>
      <p:sp>
        <p:nvSpPr>
          <p:cNvPr id="90" name="Овал 89">
            <a:extLst>
              <a:ext uri="{FF2B5EF4-FFF2-40B4-BE49-F238E27FC236}">
                <a16:creationId xmlns:a16="http://schemas.microsoft.com/office/drawing/2014/main" id="{51AF0002-91F8-492E-A480-847ED5BFF1A1}"/>
              </a:ext>
            </a:extLst>
          </p:cNvPr>
          <p:cNvSpPr/>
          <p:nvPr/>
        </p:nvSpPr>
        <p:spPr>
          <a:xfrm rot="6602461" flipH="1">
            <a:off x="10289537" y="208766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1" name="Овал 90">
            <a:extLst>
              <a:ext uri="{FF2B5EF4-FFF2-40B4-BE49-F238E27FC236}">
                <a16:creationId xmlns:a16="http://schemas.microsoft.com/office/drawing/2014/main" id="{501D7A2C-9AAF-4043-8BCC-863CD31BBD23}"/>
              </a:ext>
            </a:extLst>
          </p:cNvPr>
          <p:cNvSpPr/>
          <p:nvPr/>
        </p:nvSpPr>
        <p:spPr>
          <a:xfrm rot="6602461" flipH="1">
            <a:off x="10441937" y="224006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2" name="Овал 91">
            <a:extLst>
              <a:ext uri="{FF2B5EF4-FFF2-40B4-BE49-F238E27FC236}">
                <a16:creationId xmlns:a16="http://schemas.microsoft.com/office/drawing/2014/main" id="{F48847D8-D78D-41AB-B598-5FD67904904F}"/>
              </a:ext>
            </a:extLst>
          </p:cNvPr>
          <p:cNvSpPr/>
          <p:nvPr/>
        </p:nvSpPr>
        <p:spPr>
          <a:xfrm rot="6602461" flipH="1">
            <a:off x="10594337" y="23924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3" name="Овал 92">
            <a:extLst>
              <a:ext uri="{FF2B5EF4-FFF2-40B4-BE49-F238E27FC236}">
                <a16:creationId xmlns:a16="http://schemas.microsoft.com/office/drawing/2014/main" id="{D0586EE4-5312-4301-99C2-50748ACEC098}"/>
              </a:ext>
            </a:extLst>
          </p:cNvPr>
          <p:cNvSpPr/>
          <p:nvPr/>
        </p:nvSpPr>
        <p:spPr>
          <a:xfrm rot="6602461" flipH="1">
            <a:off x="10746737" y="25448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4" name="Овал 93">
            <a:extLst>
              <a:ext uri="{FF2B5EF4-FFF2-40B4-BE49-F238E27FC236}">
                <a16:creationId xmlns:a16="http://schemas.microsoft.com/office/drawing/2014/main" id="{E1EEF5A5-891A-43CD-971F-810579E2432A}"/>
              </a:ext>
            </a:extLst>
          </p:cNvPr>
          <p:cNvSpPr/>
          <p:nvPr/>
        </p:nvSpPr>
        <p:spPr>
          <a:xfrm rot="6602461" flipH="1">
            <a:off x="10998000" y="278569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5" name="Овал 94">
            <a:extLst>
              <a:ext uri="{FF2B5EF4-FFF2-40B4-BE49-F238E27FC236}">
                <a16:creationId xmlns:a16="http://schemas.microsoft.com/office/drawing/2014/main" id="{BC44D1FD-89FD-47A9-9413-053A68D5BBE8}"/>
              </a:ext>
            </a:extLst>
          </p:cNvPr>
          <p:cNvSpPr/>
          <p:nvPr/>
        </p:nvSpPr>
        <p:spPr>
          <a:xfrm rot="6602461" flipH="1">
            <a:off x="11150401" y="295738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6" name="Овал 95">
            <a:extLst>
              <a:ext uri="{FF2B5EF4-FFF2-40B4-BE49-F238E27FC236}">
                <a16:creationId xmlns:a16="http://schemas.microsoft.com/office/drawing/2014/main" id="{41AE8459-9B9B-4C0B-B9AB-B7BA1D4C5EB0}"/>
              </a:ext>
            </a:extLst>
          </p:cNvPr>
          <p:cNvSpPr/>
          <p:nvPr/>
        </p:nvSpPr>
        <p:spPr>
          <a:xfrm rot="6602461" flipH="1">
            <a:off x="10565114" y="200331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7" name="Овал 96">
            <a:extLst>
              <a:ext uri="{FF2B5EF4-FFF2-40B4-BE49-F238E27FC236}">
                <a16:creationId xmlns:a16="http://schemas.microsoft.com/office/drawing/2014/main" id="{9899AAFA-7097-4588-99BA-364D2A464E4D}"/>
              </a:ext>
            </a:extLst>
          </p:cNvPr>
          <p:cNvSpPr/>
          <p:nvPr/>
        </p:nvSpPr>
        <p:spPr>
          <a:xfrm rot="6602461" flipH="1">
            <a:off x="10717514" y="215571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98" name="Овал 97">
            <a:extLst>
              <a:ext uri="{FF2B5EF4-FFF2-40B4-BE49-F238E27FC236}">
                <a16:creationId xmlns:a16="http://schemas.microsoft.com/office/drawing/2014/main" id="{05C71859-4886-495E-A082-51BA1D5D189B}"/>
              </a:ext>
            </a:extLst>
          </p:cNvPr>
          <p:cNvSpPr/>
          <p:nvPr/>
        </p:nvSpPr>
        <p:spPr>
          <a:xfrm rot="6602461" flipH="1">
            <a:off x="10869914" y="23081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99" name="Овал 98">
            <a:extLst>
              <a:ext uri="{FF2B5EF4-FFF2-40B4-BE49-F238E27FC236}">
                <a16:creationId xmlns:a16="http://schemas.microsoft.com/office/drawing/2014/main" id="{72560F7B-60D8-4C30-91AB-966B75D0D490}"/>
              </a:ext>
            </a:extLst>
          </p:cNvPr>
          <p:cNvSpPr/>
          <p:nvPr/>
        </p:nvSpPr>
        <p:spPr>
          <a:xfrm rot="6602461" flipH="1">
            <a:off x="11022314" y="24605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0" name="Овал 99">
            <a:extLst>
              <a:ext uri="{FF2B5EF4-FFF2-40B4-BE49-F238E27FC236}">
                <a16:creationId xmlns:a16="http://schemas.microsoft.com/office/drawing/2014/main" id="{C4C3CE46-A0C8-4685-A429-B4BA93CE5D8D}"/>
              </a:ext>
            </a:extLst>
          </p:cNvPr>
          <p:cNvSpPr/>
          <p:nvPr/>
        </p:nvSpPr>
        <p:spPr>
          <a:xfrm rot="6602461" flipH="1">
            <a:off x="10109537" y="223417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1" name="Овал 100">
            <a:extLst>
              <a:ext uri="{FF2B5EF4-FFF2-40B4-BE49-F238E27FC236}">
                <a16:creationId xmlns:a16="http://schemas.microsoft.com/office/drawing/2014/main" id="{C74767F1-A3C0-4FB8-BFF8-A86A59002A85}"/>
              </a:ext>
            </a:extLst>
          </p:cNvPr>
          <p:cNvSpPr/>
          <p:nvPr/>
        </p:nvSpPr>
        <p:spPr>
          <a:xfrm rot="6602461" flipH="1">
            <a:off x="10261937" y="238657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2" name="Овал 101">
            <a:extLst>
              <a:ext uri="{FF2B5EF4-FFF2-40B4-BE49-F238E27FC236}">
                <a16:creationId xmlns:a16="http://schemas.microsoft.com/office/drawing/2014/main" id="{92CE9283-D2D0-4029-9D64-9A996189E8DF}"/>
              </a:ext>
            </a:extLst>
          </p:cNvPr>
          <p:cNvSpPr/>
          <p:nvPr/>
        </p:nvSpPr>
        <p:spPr>
          <a:xfrm rot="6602461" flipH="1">
            <a:off x="10414337" y="253897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3" name="Овал 102">
            <a:extLst>
              <a:ext uri="{FF2B5EF4-FFF2-40B4-BE49-F238E27FC236}">
                <a16:creationId xmlns:a16="http://schemas.microsoft.com/office/drawing/2014/main" id="{6766259B-67E6-4670-B6CB-5B053A95A20D}"/>
              </a:ext>
            </a:extLst>
          </p:cNvPr>
          <p:cNvSpPr/>
          <p:nvPr/>
        </p:nvSpPr>
        <p:spPr>
          <a:xfrm rot="6602461" flipH="1">
            <a:off x="10699608" y="275450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4" name="Овал 103">
            <a:extLst>
              <a:ext uri="{FF2B5EF4-FFF2-40B4-BE49-F238E27FC236}">
                <a16:creationId xmlns:a16="http://schemas.microsoft.com/office/drawing/2014/main" id="{1AD6F9BD-5899-4DEC-82C2-118530D2CE0A}"/>
              </a:ext>
            </a:extLst>
          </p:cNvPr>
          <p:cNvSpPr/>
          <p:nvPr/>
        </p:nvSpPr>
        <p:spPr>
          <a:xfrm rot="6602461" flipH="1">
            <a:off x="10183552" y="261101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5" name="Овал 104">
            <a:extLst>
              <a:ext uri="{FF2B5EF4-FFF2-40B4-BE49-F238E27FC236}">
                <a16:creationId xmlns:a16="http://schemas.microsoft.com/office/drawing/2014/main" id="{F1AC43AF-8B2A-4C71-A903-4051AD16710E}"/>
              </a:ext>
            </a:extLst>
          </p:cNvPr>
          <p:cNvSpPr/>
          <p:nvPr/>
        </p:nvSpPr>
        <p:spPr>
          <a:xfrm rot="6602461" flipH="1">
            <a:off x="10441579" y="279381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6" name="Овал 105">
            <a:extLst>
              <a:ext uri="{FF2B5EF4-FFF2-40B4-BE49-F238E27FC236}">
                <a16:creationId xmlns:a16="http://schemas.microsoft.com/office/drawing/2014/main" id="{C16D2F96-4E5C-4465-88D3-019A01ADF4BD}"/>
              </a:ext>
            </a:extLst>
          </p:cNvPr>
          <p:cNvSpPr/>
          <p:nvPr/>
        </p:nvSpPr>
        <p:spPr>
          <a:xfrm rot="6602461" flipH="1">
            <a:off x="10919615" y="202008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7" name="Овал 106">
            <a:extLst>
              <a:ext uri="{FF2B5EF4-FFF2-40B4-BE49-F238E27FC236}">
                <a16:creationId xmlns:a16="http://schemas.microsoft.com/office/drawing/2014/main" id="{70F2F287-C800-4E91-8E8B-69A114CB0260}"/>
              </a:ext>
            </a:extLst>
          </p:cNvPr>
          <p:cNvSpPr/>
          <p:nvPr/>
        </p:nvSpPr>
        <p:spPr>
          <a:xfrm rot="6602461" flipH="1">
            <a:off x="11072015" y="217248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08" name="Овал 107">
            <a:extLst>
              <a:ext uri="{FF2B5EF4-FFF2-40B4-BE49-F238E27FC236}">
                <a16:creationId xmlns:a16="http://schemas.microsoft.com/office/drawing/2014/main" id="{42665C91-2991-46F5-962C-0C3145DDD28F}"/>
              </a:ext>
            </a:extLst>
          </p:cNvPr>
          <p:cNvSpPr/>
          <p:nvPr/>
        </p:nvSpPr>
        <p:spPr>
          <a:xfrm rot="6602461" flipH="1">
            <a:off x="8621781" y="22522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09" name="Овал 108">
            <a:extLst>
              <a:ext uri="{FF2B5EF4-FFF2-40B4-BE49-F238E27FC236}">
                <a16:creationId xmlns:a16="http://schemas.microsoft.com/office/drawing/2014/main" id="{5327C66E-B17C-485E-B3C3-90B9774C4EA2}"/>
              </a:ext>
            </a:extLst>
          </p:cNvPr>
          <p:cNvSpPr/>
          <p:nvPr/>
        </p:nvSpPr>
        <p:spPr>
          <a:xfrm rot="6602461" flipH="1">
            <a:off x="8774181" y="24046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0" name="Овал 109">
            <a:extLst>
              <a:ext uri="{FF2B5EF4-FFF2-40B4-BE49-F238E27FC236}">
                <a16:creationId xmlns:a16="http://schemas.microsoft.com/office/drawing/2014/main" id="{E58AA364-2F6D-4D12-AB63-34D3331DCD6D}"/>
              </a:ext>
            </a:extLst>
          </p:cNvPr>
          <p:cNvSpPr/>
          <p:nvPr/>
        </p:nvSpPr>
        <p:spPr>
          <a:xfrm rot="6602461" flipH="1">
            <a:off x="8926581" y="25570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1" name="Овал 110">
            <a:extLst>
              <a:ext uri="{FF2B5EF4-FFF2-40B4-BE49-F238E27FC236}">
                <a16:creationId xmlns:a16="http://schemas.microsoft.com/office/drawing/2014/main" id="{6E4E96DF-7005-4BD6-BE4E-AA0C62B519D5}"/>
              </a:ext>
            </a:extLst>
          </p:cNvPr>
          <p:cNvSpPr/>
          <p:nvPr/>
        </p:nvSpPr>
        <p:spPr>
          <a:xfrm rot="6602461" flipH="1">
            <a:off x="9078981" y="27094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2" name="Овал 111">
            <a:extLst>
              <a:ext uri="{FF2B5EF4-FFF2-40B4-BE49-F238E27FC236}">
                <a16:creationId xmlns:a16="http://schemas.microsoft.com/office/drawing/2014/main" id="{8A3EF184-D8D9-4B78-8974-90B93A121905}"/>
              </a:ext>
            </a:extLst>
          </p:cNvPr>
          <p:cNvSpPr/>
          <p:nvPr/>
        </p:nvSpPr>
        <p:spPr>
          <a:xfrm rot="6602461" flipH="1">
            <a:off x="9231381" y="28618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3" name="Овал 112">
            <a:extLst>
              <a:ext uri="{FF2B5EF4-FFF2-40B4-BE49-F238E27FC236}">
                <a16:creationId xmlns:a16="http://schemas.microsoft.com/office/drawing/2014/main" id="{3F12C0EF-0CE9-4C3C-AF0A-4497CEDE28AE}"/>
              </a:ext>
            </a:extLst>
          </p:cNvPr>
          <p:cNvSpPr/>
          <p:nvPr/>
        </p:nvSpPr>
        <p:spPr>
          <a:xfrm rot="6602461" flipH="1">
            <a:off x="9482644" y="310265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4" name="Овал 113">
            <a:extLst>
              <a:ext uri="{FF2B5EF4-FFF2-40B4-BE49-F238E27FC236}">
                <a16:creationId xmlns:a16="http://schemas.microsoft.com/office/drawing/2014/main" id="{110F0143-65F2-4005-A9F2-4FCA52019537}"/>
              </a:ext>
            </a:extLst>
          </p:cNvPr>
          <p:cNvSpPr/>
          <p:nvPr/>
        </p:nvSpPr>
        <p:spPr>
          <a:xfrm rot="6602461" flipH="1">
            <a:off x="9635045" y="327433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5" name="Овал 114">
            <a:extLst>
              <a:ext uri="{FF2B5EF4-FFF2-40B4-BE49-F238E27FC236}">
                <a16:creationId xmlns:a16="http://schemas.microsoft.com/office/drawing/2014/main" id="{D49CC87A-E6C2-41DE-9D8F-D56278574FED}"/>
              </a:ext>
            </a:extLst>
          </p:cNvPr>
          <p:cNvSpPr/>
          <p:nvPr/>
        </p:nvSpPr>
        <p:spPr>
          <a:xfrm rot="6602461" flipH="1">
            <a:off x="9049758" y="23202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6" name="Овал 115">
            <a:extLst>
              <a:ext uri="{FF2B5EF4-FFF2-40B4-BE49-F238E27FC236}">
                <a16:creationId xmlns:a16="http://schemas.microsoft.com/office/drawing/2014/main" id="{9E5DF0D2-C042-4BB1-AE17-C9ED4D8089B2}"/>
              </a:ext>
            </a:extLst>
          </p:cNvPr>
          <p:cNvSpPr/>
          <p:nvPr/>
        </p:nvSpPr>
        <p:spPr>
          <a:xfrm rot="6602461" flipH="1">
            <a:off x="9202158" y="24726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7" name="Овал 116">
            <a:extLst>
              <a:ext uri="{FF2B5EF4-FFF2-40B4-BE49-F238E27FC236}">
                <a16:creationId xmlns:a16="http://schemas.microsoft.com/office/drawing/2014/main" id="{99BF2CAE-2C88-44AB-A0C9-F2BD11AAAD0C}"/>
              </a:ext>
            </a:extLst>
          </p:cNvPr>
          <p:cNvSpPr/>
          <p:nvPr/>
        </p:nvSpPr>
        <p:spPr>
          <a:xfrm rot="6602461" flipH="1">
            <a:off x="9354558" y="26250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18" name="Овал 117">
            <a:extLst>
              <a:ext uri="{FF2B5EF4-FFF2-40B4-BE49-F238E27FC236}">
                <a16:creationId xmlns:a16="http://schemas.microsoft.com/office/drawing/2014/main" id="{AB7E9A42-18B8-4771-8713-3F1025CDC5F2}"/>
              </a:ext>
            </a:extLst>
          </p:cNvPr>
          <p:cNvSpPr/>
          <p:nvPr/>
        </p:nvSpPr>
        <p:spPr>
          <a:xfrm rot="6602461" flipH="1">
            <a:off x="9506958" y="27774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19" name="Овал 118">
            <a:extLst>
              <a:ext uri="{FF2B5EF4-FFF2-40B4-BE49-F238E27FC236}">
                <a16:creationId xmlns:a16="http://schemas.microsoft.com/office/drawing/2014/main" id="{448ABD3A-2B20-4541-88C6-C382C4563FF8}"/>
              </a:ext>
            </a:extLst>
          </p:cNvPr>
          <p:cNvSpPr/>
          <p:nvPr/>
        </p:nvSpPr>
        <p:spPr>
          <a:xfrm rot="6602461" flipH="1">
            <a:off x="8594181" y="255112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0" name="Овал 119">
            <a:extLst>
              <a:ext uri="{FF2B5EF4-FFF2-40B4-BE49-F238E27FC236}">
                <a16:creationId xmlns:a16="http://schemas.microsoft.com/office/drawing/2014/main" id="{CB45F2CA-CD29-4DD4-93B7-DCAFC570CDB4}"/>
              </a:ext>
            </a:extLst>
          </p:cNvPr>
          <p:cNvSpPr/>
          <p:nvPr/>
        </p:nvSpPr>
        <p:spPr>
          <a:xfrm rot="6602461" flipH="1">
            <a:off x="8746581" y="270352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1" name="Овал 120">
            <a:extLst>
              <a:ext uri="{FF2B5EF4-FFF2-40B4-BE49-F238E27FC236}">
                <a16:creationId xmlns:a16="http://schemas.microsoft.com/office/drawing/2014/main" id="{59516631-14DD-4907-9532-CCE0B3C882E9}"/>
              </a:ext>
            </a:extLst>
          </p:cNvPr>
          <p:cNvSpPr/>
          <p:nvPr/>
        </p:nvSpPr>
        <p:spPr>
          <a:xfrm rot="6602461" flipH="1">
            <a:off x="8898981" y="285592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2" name="Овал 121">
            <a:extLst>
              <a:ext uri="{FF2B5EF4-FFF2-40B4-BE49-F238E27FC236}">
                <a16:creationId xmlns:a16="http://schemas.microsoft.com/office/drawing/2014/main" id="{E4A2E500-43E5-4299-B00B-4795962A0709}"/>
              </a:ext>
            </a:extLst>
          </p:cNvPr>
          <p:cNvSpPr/>
          <p:nvPr/>
        </p:nvSpPr>
        <p:spPr>
          <a:xfrm rot="6602461" flipH="1">
            <a:off x="9184252" y="307146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3" name="Овал 122">
            <a:extLst>
              <a:ext uri="{FF2B5EF4-FFF2-40B4-BE49-F238E27FC236}">
                <a16:creationId xmlns:a16="http://schemas.microsoft.com/office/drawing/2014/main" id="{1B31CC4A-7889-40B5-AA08-4824C8318CEA}"/>
              </a:ext>
            </a:extLst>
          </p:cNvPr>
          <p:cNvSpPr/>
          <p:nvPr/>
        </p:nvSpPr>
        <p:spPr>
          <a:xfrm rot="6602461" flipH="1">
            <a:off x="8668196" y="292796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4" name="Овал 123">
            <a:extLst>
              <a:ext uri="{FF2B5EF4-FFF2-40B4-BE49-F238E27FC236}">
                <a16:creationId xmlns:a16="http://schemas.microsoft.com/office/drawing/2014/main" id="{14A2A129-2E9F-487F-8CB9-737870786890}"/>
              </a:ext>
            </a:extLst>
          </p:cNvPr>
          <p:cNvSpPr/>
          <p:nvPr/>
        </p:nvSpPr>
        <p:spPr>
          <a:xfrm rot="6602461" flipH="1">
            <a:off x="8926223" y="31107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5" name="Овал 124">
            <a:extLst>
              <a:ext uri="{FF2B5EF4-FFF2-40B4-BE49-F238E27FC236}">
                <a16:creationId xmlns:a16="http://schemas.microsoft.com/office/drawing/2014/main" id="{E3042FC4-0E90-4A45-A16E-F68995817415}"/>
              </a:ext>
            </a:extLst>
          </p:cNvPr>
          <p:cNvSpPr/>
          <p:nvPr/>
        </p:nvSpPr>
        <p:spPr>
          <a:xfrm rot="6602461" flipH="1">
            <a:off x="9404259" y="233704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6" name="Овал 125">
            <a:extLst>
              <a:ext uri="{FF2B5EF4-FFF2-40B4-BE49-F238E27FC236}">
                <a16:creationId xmlns:a16="http://schemas.microsoft.com/office/drawing/2014/main" id="{C1AA41E5-67F3-4B73-80D1-28213C863580}"/>
              </a:ext>
            </a:extLst>
          </p:cNvPr>
          <p:cNvSpPr/>
          <p:nvPr/>
        </p:nvSpPr>
        <p:spPr>
          <a:xfrm rot="6602461" flipH="1">
            <a:off x="9556659" y="248944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7" name="Звезда: 5 точек 126">
            <a:extLst>
              <a:ext uri="{FF2B5EF4-FFF2-40B4-BE49-F238E27FC236}">
                <a16:creationId xmlns:a16="http://schemas.microsoft.com/office/drawing/2014/main" id="{1CF0262B-20BE-41E0-8590-1A651B27E30E}"/>
              </a:ext>
            </a:extLst>
          </p:cNvPr>
          <p:cNvSpPr/>
          <p:nvPr/>
        </p:nvSpPr>
        <p:spPr>
          <a:xfrm>
            <a:off x="10461532" y="2577176"/>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28" name="Звезда: 5 точек 127">
            <a:extLst>
              <a:ext uri="{FF2B5EF4-FFF2-40B4-BE49-F238E27FC236}">
                <a16:creationId xmlns:a16="http://schemas.microsoft.com/office/drawing/2014/main" id="{E1D06F0D-7F96-4FEE-82DF-C2132274C6F7}"/>
              </a:ext>
            </a:extLst>
          </p:cNvPr>
          <p:cNvSpPr/>
          <p:nvPr/>
        </p:nvSpPr>
        <p:spPr>
          <a:xfrm>
            <a:off x="8937025" y="2252599"/>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29" name="Прямоугольник 128">
            <a:extLst>
              <a:ext uri="{FF2B5EF4-FFF2-40B4-BE49-F238E27FC236}">
                <a16:creationId xmlns:a16="http://schemas.microsoft.com/office/drawing/2014/main" id="{C0BA33DA-E86D-4996-94E3-B97D1A47817F}"/>
              </a:ext>
            </a:extLst>
          </p:cNvPr>
          <p:cNvSpPr/>
          <p:nvPr/>
        </p:nvSpPr>
        <p:spPr>
          <a:xfrm>
            <a:off x="4121136" y="4162518"/>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2</a:t>
            </a:r>
          </a:p>
        </p:txBody>
      </p:sp>
      <p:sp>
        <p:nvSpPr>
          <p:cNvPr id="130" name="Овал 129">
            <a:extLst>
              <a:ext uri="{FF2B5EF4-FFF2-40B4-BE49-F238E27FC236}">
                <a16:creationId xmlns:a16="http://schemas.microsoft.com/office/drawing/2014/main" id="{05DF9B03-39D5-4441-A58E-211AAED5652D}"/>
              </a:ext>
            </a:extLst>
          </p:cNvPr>
          <p:cNvSpPr/>
          <p:nvPr/>
        </p:nvSpPr>
        <p:spPr>
          <a:xfrm rot="6602461" flipH="1">
            <a:off x="6545614" y="45179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1" name="Овал 130">
            <a:extLst>
              <a:ext uri="{FF2B5EF4-FFF2-40B4-BE49-F238E27FC236}">
                <a16:creationId xmlns:a16="http://schemas.microsoft.com/office/drawing/2014/main" id="{BA2E6C15-75F9-4C02-A66F-B1A7189F2EFE}"/>
              </a:ext>
            </a:extLst>
          </p:cNvPr>
          <p:cNvSpPr/>
          <p:nvPr/>
        </p:nvSpPr>
        <p:spPr>
          <a:xfrm rot="6602461" flipH="1">
            <a:off x="6698014" y="46703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2" name="Овал 131">
            <a:extLst>
              <a:ext uri="{FF2B5EF4-FFF2-40B4-BE49-F238E27FC236}">
                <a16:creationId xmlns:a16="http://schemas.microsoft.com/office/drawing/2014/main" id="{65FE9E7F-6CC4-43D3-A898-ED70DCB42078}"/>
              </a:ext>
            </a:extLst>
          </p:cNvPr>
          <p:cNvSpPr/>
          <p:nvPr/>
        </p:nvSpPr>
        <p:spPr>
          <a:xfrm rot="6602461" flipH="1">
            <a:off x="6850414" y="48227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3" name="Овал 132">
            <a:extLst>
              <a:ext uri="{FF2B5EF4-FFF2-40B4-BE49-F238E27FC236}">
                <a16:creationId xmlns:a16="http://schemas.microsoft.com/office/drawing/2014/main" id="{E19C3E42-C812-41DB-B108-7137E610FF5A}"/>
              </a:ext>
            </a:extLst>
          </p:cNvPr>
          <p:cNvSpPr/>
          <p:nvPr/>
        </p:nvSpPr>
        <p:spPr>
          <a:xfrm rot="6602461" flipH="1">
            <a:off x="7002814" y="497512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4" name="Овал 133">
            <a:extLst>
              <a:ext uri="{FF2B5EF4-FFF2-40B4-BE49-F238E27FC236}">
                <a16:creationId xmlns:a16="http://schemas.microsoft.com/office/drawing/2014/main" id="{68FEEFBE-52ED-482F-B7D7-2782FD90C40C}"/>
              </a:ext>
            </a:extLst>
          </p:cNvPr>
          <p:cNvSpPr/>
          <p:nvPr/>
        </p:nvSpPr>
        <p:spPr>
          <a:xfrm rot="6602461" flipH="1">
            <a:off x="7254077" y="521595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5" name="Овал 134">
            <a:extLst>
              <a:ext uri="{FF2B5EF4-FFF2-40B4-BE49-F238E27FC236}">
                <a16:creationId xmlns:a16="http://schemas.microsoft.com/office/drawing/2014/main" id="{267FCC8F-0694-4CD7-A817-945AF8369124}"/>
              </a:ext>
            </a:extLst>
          </p:cNvPr>
          <p:cNvSpPr/>
          <p:nvPr/>
        </p:nvSpPr>
        <p:spPr>
          <a:xfrm rot="6602461" flipH="1">
            <a:off x="7406478" y="538763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6" name="Овал 135">
            <a:extLst>
              <a:ext uri="{FF2B5EF4-FFF2-40B4-BE49-F238E27FC236}">
                <a16:creationId xmlns:a16="http://schemas.microsoft.com/office/drawing/2014/main" id="{0D45CFD2-F3CA-432F-AAD1-6B4FCBEBE140}"/>
              </a:ext>
            </a:extLst>
          </p:cNvPr>
          <p:cNvSpPr/>
          <p:nvPr/>
        </p:nvSpPr>
        <p:spPr>
          <a:xfrm rot="6602461" flipH="1">
            <a:off x="6821191" y="44335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7" name="Овал 136">
            <a:extLst>
              <a:ext uri="{FF2B5EF4-FFF2-40B4-BE49-F238E27FC236}">
                <a16:creationId xmlns:a16="http://schemas.microsoft.com/office/drawing/2014/main" id="{A94FA780-62C6-4B2B-92C8-69FE0C31B7B5}"/>
              </a:ext>
            </a:extLst>
          </p:cNvPr>
          <p:cNvSpPr/>
          <p:nvPr/>
        </p:nvSpPr>
        <p:spPr>
          <a:xfrm rot="6602461" flipH="1">
            <a:off x="6973591" y="45859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39" name="Овал 138">
            <a:extLst>
              <a:ext uri="{FF2B5EF4-FFF2-40B4-BE49-F238E27FC236}">
                <a16:creationId xmlns:a16="http://schemas.microsoft.com/office/drawing/2014/main" id="{D79DFD76-2649-4CCA-A3B4-4A194036BE2F}"/>
              </a:ext>
            </a:extLst>
          </p:cNvPr>
          <p:cNvSpPr/>
          <p:nvPr/>
        </p:nvSpPr>
        <p:spPr>
          <a:xfrm rot="6602461" flipH="1">
            <a:off x="7125991" y="47383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0" name="Овал 139">
            <a:extLst>
              <a:ext uri="{FF2B5EF4-FFF2-40B4-BE49-F238E27FC236}">
                <a16:creationId xmlns:a16="http://schemas.microsoft.com/office/drawing/2014/main" id="{F941D41D-9A3A-4230-B8D6-06F1715EF085}"/>
              </a:ext>
            </a:extLst>
          </p:cNvPr>
          <p:cNvSpPr/>
          <p:nvPr/>
        </p:nvSpPr>
        <p:spPr>
          <a:xfrm rot="6602461" flipH="1">
            <a:off x="7278391" y="48907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1" name="Овал 140">
            <a:extLst>
              <a:ext uri="{FF2B5EF4-FFF2-40B4-BE49-F238E27FC236}">
                <a16:creationId xmlns:a16="http://schemas.microsoft.com/office/drawing/2014/main" id="{38F184D6-00F5-4AE3-9029-4C30D81D66D7}"/>
              </a:ext>
            </a:extLst>
          </p:cNvPr>
          <p:cNvSpPr/>
          <p:nvPr/>
        </p:nvSpPr>
        <p:spPr>
          <a:xfrm rot="6602461" flipH="1">
            <a:off x="6365614" y="466442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4" name="Овал 143">
            <a:extLst>
              <a:ext uri="{FF2B5EF4-FFF2-40B4-BE49-F238E27FC236}">
                <a16:creationId xmlns:a16="http://schemas.microsoft.com/office/drawing/2014/main" id="{81EA133F-246D-415D-9BDD-982F3BEF32CF}"/>
              </a:ext>
            </a:extLst>
          </p:cNvPr>
          <p:cNvSpPr/>
          <p:nvPr/>
        </p:nvSpPr>
        <p:spPr>
          <a:xfrm rot="6602461" flipH="1">
            <a:off x="6518014" y="481682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5" name="Овал 144">
            <a:extLst>
              <a:ext uri="{FF2B5EF4-FFF2-40B4-BE49-F238E27FC236}">
                <a16:creationId xmlns:a16="http://schemas.microsoft.com/office/drawing/2014/main" id="{22DDC924-0877-478B-B056-4657FB25E2B3}"/>
              </a:ext>
            </a:extLst>
          </p:cNvPr>
          <p:cNvSpPr/>
          <p:nvPr/>
        </p:nvSpPr>
        <p:spPr>
          <a:xfrm rot="6602461" flipH="1">
            <a:off x="6670414" y="496922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6" name="Овал 145">
            <a:extLst>
              <a:ext uri="{FF2B5EF4-FFF2-40B4-BE49-F238E27FC236}">
                <a16:creationId xmlns:a16="http://schemas.microsoft.com/office/drawing/2014/main" id="{62715BB2-6D24-40E7-91D6-9FAA13442B89}"/>
              </a:ext>
            </a:extLst>
          </p:cNvPr>
          <p:cNvSpPr/>
          <p:nvPr/>
        </p:nvSpPr>
        <p:spPr>
          <a:xfrm rot="6602461" flipH="1">
            <a:off x="6955685" y="518476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7" name="Овал 146">
            <a:extLst>
              <a:ext uri="{FF2B5EF4-FFF2-40B4-BE49-F238E27FC236}">
                <a16:creationId xmlns:a16="http://schemas.microsoft.com/office/drawing/2014/main" id="{D71F8CA4-BA4F-466E-8461-4B545029DDA8}"/>
              </a:ext>
            </a:extLst>
          </p:cNvPr>
          <p:cNvSpPr/>
          <p:nvPr/>
        </p:nvSpPr>
        <p:spPr>
          <a:xfrm rot="6602461" flipH="1">
            <a:off x="6439629" y="504126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8" name="Овал 147">
            <a:extLst>
              <a:ext uri="{FF2B5EF4-FFF2-40B4-BE49-F238E27FC236}">
                <a16:creationId xmlns:a16="http://schemas.microsoft.com/office/drawing/2014/main" id="{6938AC71-E7FB-48E9-94DB-9B9CE10D3B0B}"/>
              </a:ext>
            </a:extLst>
          </p:cNvPr>
          <p:cNvSpPr/>
          <p:nvPr/>
        </p:nvSpPr>
        <p:spPr>
          <a:xfrm rot="6602461" flipH="1">
            <a:off x="6697656" y="5224067"/>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9" name="Овал 148">
            <a:extLst>
              <a:ext uri="{FF2B5EF4-FFF2-40B4-BE49-F238E27FC236}">
                <a16:creationId xmlns:a16="http://schemas.microsoft.com/office/drawing/2014/main" id="{EB09BD09-B90C-4A85-A943-843FC1D43FFA}"/>
              </a:ext>
            </a:extLst>
          </p:cNvPr>
          <p:cNvSpPr/>
          <p:nvPr/>
        </p:nvSpPr>
        <p:spPr>
          <a:xfrm rot="6602461" flipH="1">
            <a:off x="7175692" y="445034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0" name="Овал 149">
            <a:extLst>
              <a:ext uri="{FF2B5EF4-FFF2-40B4-BE49-F238E27FC236}">
                <a16:creationId xmlns:a16="http://schemas.microsoft.com/office/drawing/2014/main" id="{97E89345-5651-42F9-96B4-51BAF1D662DC}"/>
              </a:ext>
            </a:extLst>
          </p:cNvPr>
          <p:cNvSpPr/>
          <p:nvPr/>
        </p:nvSpPr>
        <p:spPr>
          <a:xfrm rot="6602461" flipH="1">
            <a:off x="7328092" y="460274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1" name="Овал 150">
            <a:extLst>
              <a:ext uri="{FF2B5EF4-FFF2-40B4-BE49-F238E27FC236}">
                <a16:creationId xmlns:a16="http://schemas.microsoft.com/office/drawing/2014/main" id="{A003A219-22E3-4A44-ABE0-54B5AB641A2F}"/>
              </a:ext>
            </a:extLst>
          </p:cNvPr>
          <p:cNvSpPr/>
          <p:nvPr/>
        </p:nvSpPr>
        <p:spPr>
          <a:xfrm rot="6602461" flipH="1">
            <a:off x="4877858" y="46824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2" name="Овал 151">
            <a:extLst>
              <a:ext uri="{FF2B5EF4-FFF2-40B4-BE49-F238E27FC236}">
                <a16:creationId xmlns:a16="http://schemas.microsoft.com/office/drawing/2014/main" id="{6CB2D860-7E97-4189-849D-3C6CE8B891AC}"/>
              </a:ext>
            </a:extLst>
          </p:cNvPr>
          <p:cNvSpPr/>
          <p:nvPr/>
        </p:nvSpPr>
        <p:spPr>
          <a:xfrm rot="6602461" flipH="1">
            <a:off x="5030258" y="48348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3" name="Овал 152">
            <a:extLst>
              <a:ext uri="{FF2B5EF4-FFF2-40B4-BE49-F238E27FC236}">
                <a16:creationId xmlns:a16="http://schemas.microsoft.com/office/drawing/2014/main" id="{E40A97B8-568B-4692-8209-49FBB0559D19}"/>
              </a:ext>
            </a:extLst>
          </p:cNvPr>
          <p:cNvSpPr/>
          <p:nvPr/>
        </p:nvSpPr>
        <p:spPr>
          <a:xfrm rot="6602461" flipH="1">
            <a:off x="5182658" y="49872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4" name="Овал 153">
            <a:extLst>
              <a:ext uri="{FF2B5EF4-FFF2-40B4-BE49-F238E27FC236}">
                <a16:creationId xmlns:a16="http://schemas.microsoft.com/office/drawing/2014/main" id="{C724CED0-3994-428A-BC97-CB1A2741DA41}"/>
              </a:ext>
            </a:extLst>
          </p:cNvPr>
          <p:cNvSpPr/>
          <p:nvPr/>
        </p:nvSpPr>
        <p:spPr>
          <a:xfrm rot="6602461" flipH="1">
            <a:off x="5335058" y="51396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5" name="Овал 154">
            <a:extLst>
              <a:ext uri="{FF2B5EF4-FFF2-40B4-BE49-F238E27FC236}">
                <a16:creationId xmlns:a16="http://schemas.microsoft.com/office/drawing/2014/main" id="{644BA2A9-821B-4ACF-ABAA-D65F85970DD3}"/>
              </a:ext>
            </a:extLst>
          </p:cNvPr>
          <p:cNvSpPr/>
          <p:nvPr/>
        </p:nvSpPr>
        <p:spPr>
          <a:xfrm rot="6602461" flipH="1">
            <a:off x="5487458" y="529207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6" name="Овал 155">
            <a:extLst>
              <a:ext uri="{FF2B5EF4-FFF2-40B4-BE49-F238E27FC236}">
                <a16:creationId xmlns:a16="http://schemas.microsoft.com/office/drawing/2014/main" id="{7C211296-414E-493F-84CA-15473545CE5F}"/>
              </a:ext>
            </a:extLst>
          </p:cNvPr>
          <p:cNvSpPr/>
          <p:nvPr/>
        </p:nvSpPr>
        <p:spPr>
          <a:xfrm rot="6602461" flipH="1">
            <a:off x="5738721" y="553290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7" name="Овал 156">
            <a:extLst>
              <a:ext uri="{FF2B5EF4-FFF2-40B4-BE49-F238E27FC236}">
                <a16:creationId xmlns:a16="http://schemas.microsoft.com/office/drawing/2014/main" id="{FE370AA8-CBDA-4CA0-8530-29C54BFDC8FC}"/>
              </a:ext>
            </a:extLst>
          </p:cNvPr>
          <p:cNvSpPr/>
          <p:nvPr/>
        </p:nvSpPr>
        <p:spPr>
          <a:xfrm rot="6602461" flipH="1">
            <a:off x="5891122" y="570459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8" name="Овал 157">
            <a:extLst>
              <a:ext uri="{FF2B5EF4-FFF2-40B4-BE49-F238E27FC236}">
                <a16:creationId xmlns:a16="http://schemas.microsoft.com/office/drawing/2014/main" id="{AAC4AD0D-377F-49A0-A716-0FC12B80B397}"/>
              </a:ext>
            </a:extLst>
          </p:cNvPr>
          <p:cNvSpPr/>
          <p:nvPr/>
        </p:nvSpPr>
        <p:spPr>
          <a:xfrm rot="6602461" flipH="1">
            <a:off x="5305835" y="47505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59" name="Овал 158">
            <a:extLst>
              <a:ext uri="{FF2B5EF4-FFF2-40B4-BE49-F238E27FC236}">
                <a16:creationId xmlns:a16="http://schemas.microsoft.com/office/drawing/2014/main" id="{EAF75D1D-48E0-41D3-8931-304DB2306EA4}"/>
              </a:ext>
            </a:extLst>
          </p:cNvPr>
          <p:cNvSpPr/>
          <p:nvPr/>
        </p:nvSpPr>
        <p:spPr>
          <a:xfrm rot="6602461" flipH="1">
            <a:off x="5458235" y="49029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0" name="Овал 159">
            <a:extLst>
              <a:ext uri="{FF2B5EF4-FFF2-40B4-BE49-F238E27FC236}">
                <a16:creationId xmlns:a16="http://schemas.microsoft.com/office/drawing/2014/main" id="{967ABAAD-F26B-4E7F-B5FF-8D1636DF5C37}"/>
              </a:ext>
            </a:extLst>
          </p:cNvPr>
          <p:cNvSpPr/>
          <p:nvPr/>
        </p:nvSpPr>
        <p:spPr>
          <a:xfrm rot="6602461" flipH="1">
            <a:off x="5610635" y="50553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1" name="Овал 160">
            <a:extLst>
              <a:ext uri="{FF2B5EF4-FFF2-40B4-BE49-F238E27FC236}">
                <a16:creationId xmlns:a16="http://schemas.microsoft.com/office/drawing/2014/main" id="{DF56D726-0300-412E-A908-E32BD1A5A90D}"/>
              </a:ext>
            </a:extLst>
          </p:cNvPr>
          <p:cNvSpPr/>
          <p:nvPr/>
        </p:nvSpPr>
        <p:spPr>
          <a:xfrm rot="6602461" flipH="1">
            <a:off x="5763035" y="52077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2" name="Овал 161">
            <a:extLst>
              <a:ext uri="{FF2B5EF4-FFF2-40B4-BE49-F238E27FC236}">
                <a16:creationId xmlns:a16="http://schemas.microsoft.com/office/drawing/2014/main" id="{69CF84E4-6A64-4C62-9C58-BC7EF47EB3D7}"/>
              </a:ext>
            </a:extLst>
          </p:cNvPr>
          <p:cNvSpPr/>
          <p:nvPr/>
        </p:nvSpPr>
        <p:spPr>
          <a:xfrm rot="6602461" flipH="1">
            <a:off x="4850258" y="498138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3" name="Овал 162">
            <a:extLst>
              <a:ext uri="{FF2B5EF4-FFF2-40B4-BE49-F238E27FC236}">
                <a16:creationId xmlns:a16="http://schemas.microsoft.com/office/drawing/2014/main" id="{46CCAC86-FBCD-4E08-A3F8-004A00212270}"/>
              </a:ext>
            </a:extLst>
          </p:cNvPr>
          <p:cNvSpPr/>
          <p:nvPr/>
        </p:nvSpPr>
        <p:spPr>
          <a:xfrm rot="6602461" flipH="1">
            <a:off x="5002658" y="513378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4" name="Овал 163">
            <a:extLst>
              <a:ext uri="{FF2B5EF4-FFF2-40B4-BE49-F238E27FC236}">
                <a16:creationId xmlns:a16="http://schemas.microsoft.com/office/drawing/2014/main" id="{9B65EF05-2DC6-4123-A416-9C571897C169}"/>
              </a:ext>
            </a:extLst>
          </p:cNvPr>
          <p:cNvSpPr/>
          <p:nvPr/>
        </p:nvSpPr>
        <p:spPr>
          <a:xfrm rot="6602461" flipH="1">
            <a:off x="5155058" y="528618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5" name="Овал 164">
            <a:extLst>
              <a:ext uri="{FF2B5EF4-FFF2-40B4-BE49-F238E27FC236}">
                <a16:creationId xmlns:a16="http://schemas.microsoft.com/office/drawing/2014/main" id="{ADE2EDC3-1354-4C7E-B13A-26F29223FF8C}"/>
              </a:ext>
            </a:extLst>
          </p:cNvPr>
          <p:cNvSpPr/>
          <p:nvPr/>
        </p:nvSpPr>
        <p:spPr>
          <a:xfrm rot="6602461" flipH="1">
            <a:off x="5440329" y="5501720"/>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6" name="Овал 165">
            <a:extLst>
              <a:ext uri="{FF2B5EF4-FFF2-40B4-BE49-F238E27FC236}">
                <a16:creationId xmlns:a16="http://schemas.microsoft.com/office/drawing/2014/main" id="{69E0B25D-77DF-4810-BCC4-992A236F0943}"/>
              </a:ext>
            </a:extLst>
          </p:cNvPr>
          <p:cNvSpPr/>
          <p:nvPr/>
        </p:nvSpPr>
        <p:spPr>
          <a:xfrm rot="6602461" flipH="1">
            <a:off x="4924273" y="535822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7" name="Овал 166">
            <a:extLst>
              <a:ext uri="{FF2B5EF4-FFF2-40B4-BE49-F238E27FC236}">
                <a16:creationId xmlns:a16="http://schemas.microsoft.com/office/drawing/2014/main" id="{DFFD7666-85B8-418B-A66C-C742FD9BE79B}"/>
              </a:ext>
            </a:extLst>
          </p:cNvPr>
          <p:cNvSpPr/>
          <p:nvPr/>
        </p:nvSpPr>
        <p:spPr>
          <a:xfrm rot="6602461" flipH="1">
            <a:off x="5182300" y="5541023"/>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8" name="Овал 167">
            <a:extLst>
              <a:ext uri="{FF2B5EF4-FFF2-40B4-BE49-F238E27FC236}">
                <a16:creationId xmlns:a16="http://schemas.microsoft.com/office/drawing/2014/main" id="{7830BF07-D098-4064-BD01-388B1FC62579}"/>
              </a:ext>
            </a:extLst>
          </p:cNvPr>
          <p:cNvSpPr/>
          <p:nvPr/>
        </p:nvSpPr>
        <p:spPr>
          <a:xfrm rot="6602461" flipH="1">
            <a:off x="5660336" y="476729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69" name="Овал 168">
            <a:extLst>
              <a:ext uri="{FF2B5EF4-FFF2-40B4-BE49-F238E27FC236}">
                <a16:creationId xmlns:a16="http://schemas.microsoft.com/office/drawing/2014/main" id="{E4CA2A8B-42F1-4974-8CF9-72CA2EE03124}"/>
              </a:ext>
            </a:extLst>
          </p:cNvPr>
          <p:cNvSpPr/>
          <p:nvPr/>
        </p:nvSpPr>
        <p:spPr>
          <a:xfrm rot="6602461" flipH="1">
            <a:off x="5812736" y="491969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70" name="Звезда: 5 точек 169">
            <a:extLst>
              <a:ext uri="{FF2B5EF4-FFF2-40B4-BE49-F238E27FC236}">
                <a16:creationId xmlns:a16="http://schemas.microsoft.com/office/drawing/2014/main" id="{EA7E18A1-7E1A-49EC-B4D4-C67605D78EA0}"/>
              </a:ext>
            </a:extLst>
          </p:cNvPr>
          <p:cNvSpPr/>
          <p:nvPr/>
        </p:nvSpPr>
        <p:spPr>
          <a:xfrm>
            <a:off x="6717609" y="5007432"/>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1" name="Звезда: 5 точек 170">
            <a:extLst>
              <a:ext uri="{FF2B5EF4-FFF2-40B4-BE49-F238E27FC236}">
                <a16:creationId xmlns:a16="http://schemas.microsoft.com/office/drawing/2014/main" id="{43171AED-C2E9-4414-B474-1AE2A10DFF58}"/>
              </a:ext>
            </a:extLst>
          </p:cNvPr>
          <p:cNvSpPr/>
          <p:nvPr/>
        </p:nvSpPr>
        <p:spPr>
          <a:xfrm>
            <a:off x="5193102" y="4682855"/>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cxnSp>
        <p:nvCxnSpPr>
          <p:cNvPr id="172" name="Прямая соединительная линия 171">
            <a:extLst>
              <a:ext uri="{FF2B5EF4-FFF2-40B4-BE49-F238E27FC236}">
                <a16:creationId xmlns:a16="http://schemas.microsoft.com/office/drawing/2014/main" id="{D6971C1A-F99C-4036-8BEB-1F06D5F11CB1}"/>
              </a:ext>
            </a:extLst>
          </p:cNvPr>
          <p:cNvCxnSpPr>
            <a:cxnSpLocks/>
          </p:cNvCxnSpPr>
          <p:nvPr/>
        </p:nvCxnSpPr>
        <p:spPr>
          <a:xfrm flipH="1" flipV="1">
            <a:off x="6218937" y="4358195"/>
            <a:ext cx="12961" cy="1551790"/>
          </a:xfrm>
          <a:prstGeom prst="line">
            <a:avLst/>
          </a:prstGeom>
          <a:ln w="76200">
            <a:solidFill>
              <a:srgbClr val="00B050"/>
            </a:solidFill>
            <a:prstDash val="dashDot"/>
          </a:ln>
        </p:spPr>
        <p:style>
          <a:lnRef idx="1">
            <a:schemeClr val="accent1"/>
          </a:lnRef>
          <a:fillRef idx="0">
            <a:schemeClr val="accent1"/>
          </a:fillRef>
          <a:effectRef idx="0">
            <a:schemeClr val="accent1"/>
          </a:effectRef>
          <a:fontRef idx="minor">
            <a:schemeClr val="tx1"/>
          </a:fontRef>
        </p:style>
      </p:cxnSp>
      <p:sp>
        <p:nvSpPr>
          <p:cNvPr id="173" name="Прямоугольник 172">
            <a:extLst>
              <a:ext uri="{FF2B5EF4-FFF2-40B4-BE49-F238E27FC236}">
                <a16:creationId xmlns:a16="http://schemas.microsoft.com/office/drawing/2014/main" id="{4FC5B66E-C370-480C-BAD1-BE5C3B77800D}"/>
              </a:ext>
            </a:extLst>
          </p:cNvPr>
          <p:cNvSpPr/>
          <p:nvPr/>
        </p:nvSpPr>
        <p:spPr>
          <a:xfrm>
            <a:off x="8081477" y="4088410"/>
            <a:ext cx="1382376" cy="380104"/>
          </a:xfrm>
          <a:prstGeom prst="rect">
            <a:avLst/>
          </a:prstGeom>
        </p:spPr>
        <p:txBody>
          <a:bodyPr wrap="square">
            <a:spAutoFit/>
          </a:bodyPr>
          <a:lstStyle/>
          <a:p>
            <a:r>
              <a:rPr lang="ru-RU" dirty="0">
                <a:solidFill>
                  <a:schemeClr val="bg1"/>
                </a:solidFill>
                <a:latin typeface="Montserrat" panose="00000500000000000000" pitchFamily="2" charset="-52"/>
                <a:ea typeface="Verdana" panose="020B0604030504040204" pitchFamily="34" charset="0"/>
                <a:cs typeface="Verdana" panose="020B0604030504040204" pitchFamily="34" charset="0"/>
              </a:rPr>
              <a:t>Шаг 3</a:t>
            </a:r>
          </a:p>
        </p:txBody>
      </p:sp>
      <p:sp>
        <p:nvSpPr>
          <p:cNvPr id="174" name="Овал 173">
            <a:extLst>
              <a:ext uri="{FF2B5EF4-FFF2-40B4-BE49-F238E27FC236}">
                <a16:creationId xmlns:a16="http://schemas.microsoft.com/office/drawing/2014/main" id="{41D65D2E-D335-4596-BA0B-85B06AF13BE1}"/>
              </a:ext>
            </a:extLst>
          </p:cNvPr>
          <p:cNvSpPr/>
          <p:nvPr/>
        </p:nvSpPr>
        <p:spPr>
          <a:xfrm rot="6602461" flipH="1">
            <a:off x="10483315" y="43902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5" name="Овал 174">
            <a:extLst>
              <a:ext uri="{FF2B5EF4-FFF2-40B4-BE49-F238E27FC236}">
                <a16:creationId xmlns:a16="http://schemas.microsoft.com/office/drawing/2014/main" id="{5433194F-AEFC-4D0C-B1C0-3903DD817C03}"/>
              </a:ext>
            </a:extLst>
          </p:cNvPr>
          <p:cNvSpPr/>
          <p:nvPr/>
        </p:nvSpPr>
        <p:spPr>
          <a:xfrm rot="6602461" flipH="1">
            <a:off x="10635715" y="45426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6" name="Овал 175">
            <a:extLst>
              <a:ext uri="{FF2B5EF4-FFF2-40B4-BE49-F238E27FC236}">
                <a16:creationId xmlns:a16="http://schemas.microsoft.com/office/drawing/2014/main" id="{8FA14694-0F77-4E6B-A89F-2CA53B486B44}"/>
              </a:ext>
            </a:extLst>
          </p:cNvPr>
          <p:cNvSpPr/>
          <p:nvPr/>
        </p:nvSpPr>
        <p:spPr>
          <a:xfrm rot="6602461" flipH="1">
            <a:off x="10788115" y="46950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7" name="Овал 176">
            <a:extLst>
              <a:ext uri="{FF2B5EF4-FFF2-40B4-BE49-F238E27FC236}">
                <a16:creationId xmlns:a16="http://schemas.microsoft.com/office/drawing/2014/main" id="{BD8B07B6-B93D-4BF0-B328-CF14FC93EEFA}"/>
              </a:ext>
            </a:extLst>
          </p:cNvPr>
          <p:cNvSpPr/>
          <p:nvPr/>
        </p:nvSpPr>
        <p:spPr>
          <a:xfrm rot="6602461" flipH="1">
            <a:off x="10940515" y="48474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8" name="Овал 177">
            <a:extLst>
              <a:ext uri="{FF2B5EF4-FFF2-40B4-BE49-F238E27FC236}">
                <a16:creationId xmlns:a16="http://schemas.microsoft.com/office/drawing/2014/main" id="{1DF4FC58-B84F-438E-AD5B-EA4EF00ED657}"/>
              </a:ext>
            </a:extLst>
          </p:cNvPr>
          <p:cNvSpPr/>
          <p:nvPr/>
        </p:nvSpPr>
        <p:spPr>
          <a:xfrm rot="6602461" flipH="1">
            <a:off x="11191778" y="5088299"/>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9" name="Овал 178">
            <a:extLst>
              <a:ext uri="{FF2B5EF4-FFF2-40B4-BE49-F238E27FC236}">
                <a16:creationId xmlns:a16="http://schemas.microsoft.com/office/drawing/2014/main" id="{20C954D4-F00F-42CD-AE09-938F6C3B1EBB}"/>
              </a:ext>
            </a:extLst>
          </p:cNvPr>
          <p:cNvSpPr/>
          <p:nvPr/>
        </p:nvSpPr>
        <p:spPr>
          <a:xfrm rot="6602461" flipH="1">
            <a:off x="11344179" y="525998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0" name="Овал 179">
            <a:extLst>
              <a:ext uri="{FF2B5EF4-FFF2-40B4-BE49-F238E27FC236}">
                <a16:creationId xmlns:a16="http://schemas.microsoft.com/office/drawing/2014/main" id="{949A681D-9838-4286-A0F3-FAB93A4ED226}"/>
              </a:ext>
            </a:extLst>
          </p:cNvPr>
          <p:cNvSpPr/>
          <p:nvPr/>
        </p:nvSpPr>
        <p:spPr>
          <a:xfrm rot="6602461" flipH="1">
            <a:off x="10758892" y="43059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1" name="Овал 180">
            <a:extLst>
              <a:ext uri="{FF2B5EF4-FFF2-40B4-BE49-F238E27FC236}">
                <a16:creationId xmlns:a16="http://schemas.microsoft.com/office/drawing/2014/main" id="{3721084E-0654-4E4E-95CF-601C7382752E}"/>
              </a:ext>
            </a:extLst>
          </p:cNvPr>
          <p:cNvSpPr/>
          <p:nvPr/>
        </p:nvSpPr>
        <p:spPr>
          <a:xfrm rot="6602461" flipH="1">
            <a:off x="10911292" y="44583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2" name="Овал 181">
            <a:extLst>
              <a:ext uri="{FF2B5EF4-FFF2-40B4-BE49-F238E27FC236}">
                <a16:creationId xmlns:a16="http://schemas.microsoft.com/office/drawing/2014/main" id="{251BE5DF-92FB-48CE-A287-C21DA7FD5EA7}"/>
              </a:ext>
            </a:extLst>
          </p:cNvPr>
          <p:cNvSpPr/>
          <p:nvPr/>
        </p:nvSpPr>
        <p:spPr>
          <a:xfrm rot="6602461" flipH="1">
            <a:off x="11063692" y="46107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3" name="Овал 182">
            <a:extLst>
              <a:ext uri="{FF2B5EF4-FFF2-40B4-BE49-F238E27FC236}">
                <a16:creationId xmlns:a16="http://schemas.microsoft.com/office/drawing/2014/main" id="{785D5645-AF24-4197-B39C-0844C12AF6E3}"/>
              </a:ext>
            </a:extLst>
          </p:cNvPr>
          <p:cNvSpPr/>
          <p:nvPr/>
        </p:nvSpPr>
        <p:spPr>
          <a:xfrm rot="6602461" flipH="1">
            <a:off x="11216092" y="4763121"/>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4" name="Овал 183">
            <a:extLst>
              <a:ext uri="{FF2B5EF4-FFF2-40B4-BE49-F238E27FC236}">
                <a16:creationId xmlns:a16="http://schemas.microsoft.com/office/drawing/2014/main" id="{D6449870-C488-4CBB-92FB-A95E423CC3C1}"/>
              </a:ext>
            </a:extLst>
          </p:cNvPr>
          <p:cNvSpPr/>
          <p:nvPr/>
        </p:nvSpPr>
        <p:spPr>
          <a:xfrm rot="6602461" flipH="1">
            <a:off x="10303315" y="453677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5" name="Овал 184">
            <a:extLst>
              <a:ext uri="{FF2B5EF4-FFF2-40B4-BE49-F238E27FC236}">
                <a16:creationId xmlns:a16="http://schemas.microsoft.com/office/drawing/2014/main" id="{81028B27-64CB-4289-8485-3730EF9E4886}"/>
              </a:ext>
            </a:extLst>
          </p:cNvPr>
          <p:cNvSpPr/>
          <p:nvPr/>
        </p:nvSpPr>
        <p:spPr>
          <a:xfrm rot="6602461" flipH="1">
            <a:off x="10455715" y="468917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6" name="Овал 185">
            <a:extLst>
              <a:ext uri="{FF2B5EF4-FFF2-40B4-BE49-F238E27FC236}">
                <a16:creationId xmlns:a16="http://schemas.microsoft.com/office/drawing/2014/main" id="{CDBCABFD-8158-4FD9-9AE3-D416C59CD2B2}"/>
              </a:ext>
            </a:extLst>
          </p:cNvPr>
          <p:cNvSpPr/>
          <p:nvPr/>
        </p:nvSpPr>
        <p:spPr>
          <a:xfrm rot="6602461" flipH="1">
            <a:off x="10608115" y="484157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7" name="Овал 186">
            <a:extLst>
              <a:ext uri="{FF2B5EF4-FFF2-40B4-BE49-F238E27FC236}">
                <a16:creationId xmlns:a16="http://schemas.microsoft.com/office/drawing/2014/main" id="{73A6FE72-6CE9-4527-BEF9-6E53AC4076D0}"/>
              </a:ext>
            </a:extLst>
          </p:cNvPr>
          <p:cNvSpPr/>
          <p:nvPr/>
        </p:nvSpPr>
        <p:spPr>
          <a:xfrm rot="6602461" flipH="1">
            <a:off x="10893386" y="5057113"/>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8" name="Овал 187">
            <a:extLst>
              <a:ext uri="{FF2B5EF4-FFF2-40B4-BE49-F238E27FC236}">
                <a16:creationId xmlns:a16="http://schemas.microsoft.com/office/drawing/2014/main" id="{48F0F336-1857-4913-953E-874CE5FA4155}"/>
              </a:ext>
            </a:extLst>
          </p:cNvPr>
          <p:cNvSpPr/>
          <p:nvPr/>
        </p:nvSpPr>
        <p:spPr>
          <a:xfrm rot="6602461" flipH="1">
            <a:off x="10377330" y="491361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89" name="Овал 188">
            <a:extLst>
              <a:ext uri="{FF2B5EF4-FFF2-40B4-BE49-F238E27FC236}">
                <a16:creationId xmlns:a16="http://schemas.microsoft.com/office/drawing/2014/main" id="{F4C97B0F-B8B3-486E-A783-F4D6FB8F4CF6}"/>
              </a:ext>
            </a:extLst>
          </p:cNvPr>
          <p:cNvSpPr/>
          <p:nvPr/>
        </p:nvSpPr>
        <p:spPr>
          <a:xfrm rot="6602461" flipH="1">
            <a:off x="10635357" y="50964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0" name="Овал 189">
            <a:extLst>
              <a:ext uri="{FF2B5EF4-FFF2-40B4-BE49-F238E27FC236}">
                <a16:creationId xmlns:a16="http://schemas.microsoft.com/office/drawing/2014/main" id="{BE2313EB-CA17-4736-AE0B-006A6A49EC41}"/>
              </a:ext>
            </a:extLst>
          </p:cNvPr>
          <p:cNvSpPr/>
          <p:nvPr/>
        </p:nvSpPr>
        <p:spPr>
          <a:xfrm rot="6602461" flipH="1">
            <a:off x="11113393" y="432269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1" name="Овал 190">
            <a:extLst>
              <a:ext uri="{FF2B5EF4-FFF2-40B4-BE49-F238E27FC236}">
                <a16:creationId xmlns:a16="http://schemas.microsoft.com/office/drawing/2014/main" id="{E94C59B9-0186-4E4E-B390-1BCCF5E2CAB1}"/>
              </a:ext>
            </a:extLst>
          </p:cNvPr>
          <p:cNvSpPr/>
          <p:nvPr/>
        </p:nvSpPr>
        <p:spPr>
          <a:xfrm rot="6602461" flipH="1">
            <a:off x="11265793" y="4475090"/>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92" name="Овал 191">
            <a:extLst>
              <a:ext uri="{FF2B5EF4-FFF2-40B4-BE49-F238E27FC236}">
                <a16:creationId xmlns:a16="http://schemas.microsoft.com/office/drawing/2014/main" id="{8AEF9D8A-7329-46AD-8744-9B06E2BCD270}"/>
              </a:ext>
            </a:extLst>
          </p:cNvPr>
          <p:cNvSpPr/>
          <p:nvPr/>
        </p:nvSpPr>
        <p:spPr>
          <a:xfrm rot="6602461" flipH="1">
            <a:off x="8815559" y="45548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3" name="Овал 192">
            <a:extLst>
              <a:ext uri="{FF2B5EF4-FFF2-40B4-BE49-F238E27FC236}">
                <a16:creationId xmlns:a16="http://schemas.microsoft.com/office/drawing/2014/main" id="{77CEE839-4D6B-40FE-A406-1214FC326468}"/>
              </a:ext>
            </a:extLst>
          </p:cNvPr>
          <p:cNvSpPr/>
          <p:nvPr/>
        </p:nvSpPr>
        <p:spPr>
          <a:xfrm rot="6602461" flipH="1">
            <a:off x="8967959" y="47072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4" name="Овал 193">
            <a:extLst>
              <a:ext uri="{FF2B5EF4-FFF2-40B4-BE49-F238E27FC236}">
                <a16:creationId xmlns:a16="http://schemas.microsoft.com/office/drawing/2014/main" id="{9098A30B-CCDE-4604-BEF7-CFFF51179DCE}"/>
              </a:ext>
            </a:extLst>
          </p:cNvPr>
          <p:cNvSpPr/>
          <p:nvPr/>
        </p:nvSpPr>
        <p:spPr>
          <a:xfrm rot="6602461" flipH="1">
            <a:off x="9120359" y="48596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5" name="Овал 194">
            <a:extLst>
              <a:ext uri="{FF2B5EF4-FFF2-40B4-BE49-F238E27FC236}">
                <a16:creationId xmlns:a16="http://schemas.microsoft.com/office/drawing/2014/main" id="{1D79F2FB-6BB7-4F34-A1F7-5863A7DE52B4}"/>
              </a:ext>
            </a:extLst>
          </p:cNvPr>
          <p:cNvSpPr/>
          <p:nvPr/>
        </p:nvSpPr>
        <p:spPr>
          <a:xfrm rot="6602461" flipH="1">
            <a:off x="9272759" y="50120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6" name="Овал 195">
            <a:extLst>
              <a:ext uri="{FF2B5EF4-FFF2-40B4-BE49-F238E27FC236}">
                <a16:creationId xmlns:a16="http://schemas.microsoft.com/office/drawing/2014/main" id="{D4ED2AFC-B420-4D2F-9727-D24CDEEACB7A}"/>
              </a:ext>
            </a:extLst>
          </p:cNvPr>
          <p:cNvSpPr/>
          <p:nvPr/>
        </p:nvSpPr>
        <p:spPr>
          <a:xfrm rot="6602461" flipH="1">
            <a:off x="9425159" y="5164428"/>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7" name="Овал 196">
            <a:extLst>
              <a:ext uri="{FF2B5EF4-FFF2-40B4-BE49-F238E27FC236}">
                <a16:creationId xmlns:a16="http://schemas.microsoft.com/office/drawing/2014/main" id="{8AAB2A19-5261-49A5-956B-26D59BE72019}"/>
              </a:ext>
            </a:extLst>
          </p:cNvPr>
          <p:cNvSpPr/>
          <p:nvPr/>
        </p:nvSpPr>
        <p:spPr>
          <a:xfrm rot="6602461" flipH="1">
            <a:off x="9676422" y="5405255"/>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8" name="Овал 197">
            <a:extLst>
              <a:ext uri="{FF2B5EF4-FFF2-40B4-BE49-F238E27FC236}">
                <a16:creationId xmlns:a16="http://schemas.microsoft.com/office/drawing/2014/main" id="{02861DB5-98BA-42A3-A697-1E2A14F84C67}"/>
              </a:ext>
            </a:extLst>
          </p:cNvPr>
          <p:cNvSpPr/>
          <p:nvPr/>
        </p:nvSpPr>
        <p:spPr>
          <a:xfrm rot="6602461" flipH="1">
            <a:off x="9828823" y="557694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99" name="Овал 198">
            <a:extLst>
              <a:ext uri="{FF2B5EF4-FFF2-40B4-BE49-F238E27FC236}">
                <a16:creationId xmlns:a16="http://schemas.microsoft.com/office/drawing/2014/main" id="{EF62C51F-EC39-437C-89D0-DD2D275AD7DB}"/>
              </a:ext>
            </a:extLst>
          </p:cNvPr>
          <p:cNvSpPr/>
          <p:nvPr/>
        </p:nvSpPr>
        <p:spPr>
          <a:xfrm rot="6602461" flipH="1">
            <a:off x="9243536" y="46228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0" name="Овал 199">
            <a:extLst>
              <a:ext uri="{FF2B5EF4-FFF2-40B4-BE49-F238E27FC236}">
                <a16:creationId xmlns:a16="http://schemas.microsoft.com/office/drawing/2014/main" id="{0DFFBAAC-110D-4C63-93B6-C1E612553E4A}"/>
              </a:ext>
            </a:extLst>
          </p:cNvPr>
          <p:cNvSpPr/>
          <p:nvPr/>
        </p:nvSpPr>
        <p:spPr>
          <a:xfrm rot="6602461" flipH="1">
            <a:off x="9395936" y="47752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1" name="Овал 200">
            <a:extLst>
              <a:ext uri="{FF2B5EF4-FFF2-40B4-BE49-F238E27FC236}">
                <a16:creationId xmlns:a16="http://schemas.microsoft.com/office/drawing/2014/main" id="{9E3B20CB-C198-4983-9520-2DC0910073C2}"/>
              </a:ext>
            </a:extLst>
          </p:cNvPr>
          <p:cNvSpPr/>
          <p:nvPr/>
        </p:nvSpPr>
        <p:spPr>
          <a:xfrm rot="6602461" flipH="1">
            <a:off x="9548336" y="49276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2" name="Овал 201">
            <a:extLst>
              <a:ext uri="{FF2B5EF4-FFF2-40B4-BE49-F238E27FC236}">
                <a16:creationId xmlns:a16="http://schemas.microsoft.com/office/drawing/2014/main" id="{A423755A-F6C1-414A-97EB-8AF002A71D31}"/>
              </a:ext>
            </a:extLst>
          </p:cNvPr>
          <p:cNvSpPr/>
          <p:nvPr/>
        </p:nvSpPr>
        <p:spPr>
          <a:xfrm rot="6602461" flipH="1">
            <a:off x="9700736" y="5080077"/>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3" name="Овал 202">
            <a:extLst>
              <a:ext uri="{FF2B5EF4-FFF2-40B4-BE49-F238E27FC236}">
                <a16:creationId xmlns:a16="http://schemas.microsoft.com/office/drawing/2014/main" id="{7099ED42-8AF9-4BC3-A48A-C6B7F66F7EFC}"/>
              </a:ext>
            </a:extLst>
          </p:cNvPr>
          <p:cNvSpPr/>
          <p:nvPr/>
        </p:nvSpPr>
        <p:spPr>
          <a:xfrm rot="6602461" flipH="1">
            <a:off x="8787959" y="485373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4" name="Овал 203">
            <a:extLst>
              <a:ext uri="{FF2B5EF4-FFF2-40B4-BE49-F238E27FC236}">
                <a16:creationId xmlns:a16="http://schemas.microsoft.com/office/drawing/2014/main" id="{D5BB54C2-64BF-4EF1-A090-7C0E498C06DC}"/>
              </a:ext>
            </a:extLst>
          </p:cNvPr>
          <p:cNvSpPr/>
          <p:nvPr/>
        </p:nvSpPr>
        <p:spPr>
          <a:xfrm rot="6602461" flipH="1">
            <a:off x="8940359" y="500613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5" name="Овал 204">
            <a:extLst>
              <a:ext uri="{FF2B5EF4-FFF2-40B4-BE49-F238E27FC236}">
                <a16:creationId xmlns:a16="http://schemas.microsoft.com/office/drawing/2014/main" id="{31A034F4-9E94-444C-A2C3-405F996DE113}"/>
              </a:ext>
            </a:extLst>
          </p:cNvPr>
          <p:cNvSpPr/>
          <p:nvPr/>
        </p:nvSpPr>
        <p:spPr>
          <a:xfrm rot="6602461" flipH="1">
            <a:off x="9092759" y="515853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6" name="Овал 205">
            <a:extLst>
              <a:ext uri="{FF2B5EF4-FFF2-40B4-BE49-F238E27FC236}">
                <a16:creationId xmlns:a16="http://schemas.microsoft.com/office/drawing/2014/main" id="{942F4109-E520-4B34-B71B-6434BF1C05A2}"/>
              </a:ext>
            </a:extLst>
          </p:cNvPr>
          <p:cNvSpPr/>
          <p:nvPr/>
        </p:nvSpPr>
        <p:spPr>
          <a:xfrm rot="6602461" flipH="1">
            <a:off x="9378030" y="5374069"/>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7" name="Овал 206">
            <a:extLst>
              <a:ext uri="{FF2B5EF4-FFF2-40B4-BE49-F238E27FC236}">
                <a16:creationId xmlns:a16="http://schemas.microsoft.com/office/drawing/2014/main" id="{465313E8-4A36-434A-A196-6E5FE1FB4768}"/>
              </a:ext>
            </a:extLst>
          </p:cNvPr>
          <p:cNvSpPr/>
          <p:nvPr/>
        </p:nvSpPr>
        <p:spPr>
          <a:xfrm rot="6602461" flipH="1">
            <a:off x="8861974" y="5230571"/>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8" name="Овал 207">
            <a:extLst>
              <a:ext uri="{FF2B5EF4-FFF2-40B4-BE49-F238E27FC236}">
                <a16:creationId xmlns:a16="http://schemas.microsoft.com/office/drawing/2014/main" id="{0F34C38E-0810-4142-8B24-D5708F2309D1}"/>
              </a:ext>
            </a:extLst>
          </p:cNvPr>
          <p:cNvSpPr/>
          <p:nvPr/>
        </p:nvSpPr>
        <p:spPr>
          <a:xfrm rot="6602461" flipH="1">
            <a:off x="9120001" y="5413372"/>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09" name="Овал 208">
            <a:extLst>
              <a:ext uri="{FF2B5EF4-FFF2-40B4-BE49-F238E27FC236}">
                <a16:creationId xmlns:a16="http://schemas.microsoft.com/office/drawing/2014/main" id="{A37F67C5-7C80-4E26-9AA2-1F6E392BF766}"/>
              </a:ext>
            </a:extLst>
          </p:cNvPr>
          <p:cNvSpPr/>
          <p:nvPr/>
        </p:nvSpPr>
        <p:spPr>
          <a:xfrm rot="6602461" flipH="1">
            <a:off x="9598037" y="463964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10" name="Овал 209">
            <a:extLst>
              <a:ext uri="{FF2B5EF4-FFF2-40B4-BE49-F238E27FC236}">
                <a16:creationId xmlns:a16="http://schemas.microsoft.com/office/drawing/2014/main" id="{FA215277-190E-4524-A652-676E0965D163}"/>
              </a:ext>
            </a:extLst>
          </p:cNvPr>
          <p:cNvSpPr/>
          <p:nvPr/>
        </p:nvSpPr>
        <p:spPr>
          <a:xfrm rot="6602461" flipH="1">
            <a:off x="9750437" y="4792046"/>
            <a:ext cx="180000" cy="180000"/>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11" name="Звезда: 5 точек 210">
            <a:extLst>
              <a:ext uri="{FF2B5EF4-FFF2-40B4-BE49-F238E27FC236}">
                <a16:creationId xmlns:a16="http://schemas.microsoft.com/office/drawing/2014/main" id="{3EC9B109-6015-4A38-9A3B-84944A6877FB}"/>
              </a:ext>
            </a:extLst>
          </p:cNvPr>
          <p:cNvSpPr/>
          <p:nvPr/>
        </p:nvSpPr>
        <p:spPr>
          <a:xfrm>
            <a:off x="10692011" y="4580847"/>
            <a:ext cx="406768" cy="313753"/>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12" name="Звезда: 5 точек 211">
            <a:extLst>
              <a:ext uri="{FF2B5EF4-FFF2-40B4-BE49-F238E27FC236}">
                <a16:creationId xmlns:a16="http://schemas.microsoft.com/office/drawing/2014/main" id="{C71A1D2E-333F-4CF3-9A17-CB697B6B2E27}"/>
              </a:ext>
            </a:extLst>
          </p:cNvPr>
          <p:cNvSpPr/>
          <p:nvPr/>
        </p:nvSpPr>
        <p:spPr>
          <a:xfrm>
            <a:off x="9156862" y="4948753"/>
            <a:ext cx="406768" cy="313753"/>
          </a:xfrm>
          <a:prstGeom prst="star5">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213" name="Заголовок 1">
            <a:extLst>
              <a:ext uri="{FF2B5EF4-FFF2-40B4-BE49-F238E27FC236}">
                <a16:creationId xmlns:a16="http://schemas.microsoft.com/office/drawing/2014/main" id="{03E98BED-483B-43FC-B967-68E660B203A4}"/>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2137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10"/>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1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1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2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2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2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2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26"/>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2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28"/>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29"/>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30"/>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31"/>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3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33"/>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34"/>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35"/>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36"/>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37"/>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39"/>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40"/>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41"/>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44"/>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45"/>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46"/>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47"/>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48"/>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49"/>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50"/>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51"/>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52"/>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53"/>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54"/>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55"/>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56"/>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57"/>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58"/>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5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60"/>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61"/>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62"/>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63"/>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64"/>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65"/>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66"/>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67"/>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68"/>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69"/>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70"/>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71"/>
                                        </p:tgtEl>
                                        <p:attrNameLst>
                                          <p:attrName>style.visibility</p:attrName>
                                        </p:attrNameLst>
                                      </p:cBhvr>
                                      <p:to>
                                        <p:strVal val="visible"/>
                                      </p:to>
                                    </p:set>
                                  </p:childTnLst>
                                </p:cTn>
                              </p:par>
                              <p:par>
                                <p:cTn id="265" presetID="1" presetClass="entr" presetSubtype="0" fill="hold" nodeType="withEffect">
                                  <p:stCondLst>
                                    <p:cond delay="0"/>
                                  </p:stCondLst>
                                  <p:childTnLst>
                                    <p:set>
                                      <p:cBhvr>
                                        <p:cTn id="266" dur="1" fill="hold">
                                          <p:stCondLst>
                                            <p:cond delay="0"/>
                                          </p:stCondLst>
                                        </p:cTn>
                                        <p:tgtEl>
                                          <p:spTgt spid="172"/>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173"/>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175"/>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7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77"/>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78"/>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7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181"/>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182"/>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183"/>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184"/>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85"/>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86"/>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87"/>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88"/>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89"/>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91"/>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192"/>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93"/>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94"/>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195"/>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196"/>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197"/>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198"/>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199"/>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200"/>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201"/>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02"/>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03"/>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04"/>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05"/>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06"/>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07"/>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08"/>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09"/>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10"/>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11"/>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212"/>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180"/>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190"/>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174"/>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p:bldP spid="130" grpId="0" animBg="1"/>
      <p:bldP spid="131" grpId="0" animBg="1"/>
      <p:bldP spid="132" grpId="0" animBg="1"/>
      <p:bldP spid="133" grpId="0" animBg="1"/>
      <p:bldP spid="134" grpId="0" animBg="1"/>
      <p:bldP spid="135" grpId="0" animBg="1"/>
      <p:bldP spid="136" grpId="0" animBg="1"/>
      <p:bldP spid="137" grpId="0" animBg="1"/>
      <p:bldP spid="139" grpId="0" animBg="1"/>
      <p:bldP spid="140" grpId="0" animBg="1"/>
      <p:bldP spid="141"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3" grpId="0"/>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ABDE6E32-07CB-454F-BAC4-43499C1159F6}"/>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7" name="Picture 2" descr="Using K-Means Clustering to Quantize Dataset Samples (Part 1)">
            <a:extLst>
              <a:ext uri="{FF2B5EF4-FFF2-40B4-BE49-F238E27FC236}">
                <a16:creationId xmlns:a16="http://schemas.microsoft.com/office/drawing/2014/main" id="{439BEB43-D5F7-4C74-8156-6D961B07C9E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75720" y="1700809"/>
            <a:ext cx="5040560"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5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577D9345-21CE-4549-BD55-F204F6F021FC}"/>
              </a:ext>
            </a:extLst>
          </p:cNvPr>
          <p:cNvSpPr>
            <a:spLocks noGrp="1"/>
          </p:cNvSpPr>
          <p:nvPr>
            <p:ph type="title"/>
          </p:nvPr>
        </p:nvSpPr>
        <p:spPr>
          <a:xfrm>
            <a:off x="1886432" y="656766"/>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48926D87-961A-4818-824F-D0859F76922D}"/>
              </a:ext>
            </a:extLst>
          </p:cNvPr>
          <p:cNvSpPr txBox="1"/>
          <p:nvPr/>
        </p:nvSpPr>
        <p:spPr>
          <a:xfrm>
            <a:off x="2851062" y="1241248"/>
            <a:ext cx="6118860" cy="584775"/>
          </a:xfrm>
          <a:prstGeom prst="rect">
            <a:avLst/>
          </a:prstGeom>
          <a:noFill/>
        </p:spPr>
        <p:txBody>
          <a:bodyPr wrap="square">
            <a:spAutoFit/>
          </a:bodyPr>
          <a:lstStyle/>
          <a:p>
            <a:pPr algn="ctr"/>
            <a:r>
              <a:rPr lang="ru-RU" sz="3200" dirty="0">
                <a:solidFill>
                  <a:schemeClr val="bg1"/>
                </a:solidFill>
                <a:latin typeface="Montserrat" panose="00000500000000000000" pitchFamily="2" charset="-52"/>
                <a:ea typeface="Verdana" panose="020B0604030504040204" pitchFamily="34" charset="0"/>
                <a:cs typeface="Verdana" panose="020B0604030504040204" pitchFamily="34" charset="0"/>
              </a:rPr>
              <a:t>Как выбрать К</a:t>
            </a:r>
            <a:r>
              <a:rPr lang="tr-TR" sz="3200" dirty="0">
                <a:solidFill>
                  <a:schemeClr val="bg1"/>
                </a:solidFill>
                <a:latin typeface="Montserrat" panose="00000500000000000000" pitchFamily="2" charset="-52"/>
                <a:ea typeface="Verdana" panose="020B0604030504040204" pitchFamily="34" charset="0"/>
                <a:cs typeface="Verdana" panose="020B0604030504040204" pitchFamily="34" charset="0"/>
              </a:rPr>
              <a:t>?</a:t>
            </a:r>
            <a:endParaRPr lang="ru-RU" sz="2800" dirty="0">
              <a:latin typeface="Montserrat" panose="00000500000000000000" pitchFamily="2" charset="-52"/>
            </a:endParaRPr>
          </a:p>
        </p:txBody>
      </p:sp>
      <p:sp>
        <p:nvSpPr>
          <p:cNvPr id="9" name="Прямоугольник 8">
            <a:extLst>
              <a:ext uri="{FF2B5EF4-FFF2-40B4-BE49-F238E27FC236}">
                <a16:creationId xmlns:a16="http://schemas.microsoft.com/office/drawing/2014/main" id="{C5F15254-7E44-41F2-9D6A-038E51B59390}"/>
              </a:ext>
            </a:extLst>
          </p:cNvPr>
          <p:cNvSpPr/>
          <p:nvPr/>
        </p:nvSpPr>
        <p:spPr>
          <a:xfrm>
            <a:off x="551384" y="1736369"/>
            <a:ext cx="6492483" cy="523220"/>
          </a:xfrm>
          <a:prstGeom prst="rect">
            <a:avLst/>
          </a:prstGeom>
        </p:spPr>
        <p:txBody>
          <a:bodyPr wrap="non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Локтевой метод (</a:t>
            </a:r>
            <a:r>
              <a:rPr lang="tr-TR"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Elbow method</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endParaRPr lang="tr-TR"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cxnSp>
        <p:nvCxnSpPr>
          <p:cNvPr id="10" name="Прямая со стрелкой 9">
            <a:extLst>
              <a:ext uri="{FF2B5EF4-FFF2-40B4-BE49-F238E27FC236}">
                <a16:creationId xmlns:a16="http://schemas.microsoft.com/office/drawing/2014/main" id="{5DEFDE15-41CD-4345-8482-771AC6CD97A6}"/>
              </a:ext>
            </a:extLst>
          </p:cNvPr>
          <p:cNvCxnSpPr>
            <a:cxnSpLocks/>
          </p:cNvCxnSpPr>
          <p:nvPr/>
        </p:nvCxnSpPr>
        <p:spPr>
          <a:xfrm flipV="1">
            <a:off x="1192104" y="3392818"/>
            <a:ext cx="0" cy="237626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F8D17CB5-D89B-4DC2-BBE3-636FF41B6675}"/>
              </a:ext>
            </a:extLst>
          </p:cNvPr>
          <p:cNvCxnSpPr>
            <a:cxnSpLocks/>
          </p:cNvCxnSpPr>
          <p:nvPr/>
        </p:nvCxnSpPr>
        <p:spPr>
          <a:xfrm>
            <a:off x="928477" y="5556088"/>
            <a:ext cx="3925846" cy="1293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Прямоугольник 11">
                <a:extLst>
                  <a:ext uri="{FF2B5EF4-FFF2-40B4-BE49-F238E27FC236}">
                    <a16:creationId xmlns:a16="http://schemas.microsoft.com/office/drawing/2014/main" id="{26F8703B-C2EC-4324-B272-16168FBF9C59}"/>
                  </a:ext>
                </a:extLst>
              </p:cNvPr>
              <p:cNvSpPr/>
              <p:nvPr/>
            </p:nvSpPr>
            <p:spPr>
              <a:xfrm>
                <a:off x="277137" y="4178964"/>
                <a:ext cx="8723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dirty="0">
                          <a:solidFill>
                            <a:schemeClr val="bg1"/>
                          </a:solidFill>
                          <a:latin typeface="Cambria Math" panose="02040503050406030204" pitchFamily="18" charset="0"/>
                          <a:ea typeface="Verdana" panose="020B0604030504040204" pitchFamily="34" charset="0"/>
                          <a:cs typeface="Verdana" panose="020B0604030504040204" pitchFamily="34" charset="0"/>
                        </a:rPr>
                        <m:t>SSD</m:t>
                      </m:r>
                    </m:oMath>
                  </m:oMathPara>
                </a14:m>
                <a:endParaRPr lang="ru-RU" sz="2800" dirty="0">
                  <a:latin typeface="Montserrat" panose="00000500000000000000" pitchFamily="2" charset="-52"/>
                </a:endParaRPr>
              </a:p>
            </p:txBody>
          </p:sp>
        </mc:Choice>
        <mc:Fallback xmlns="">
          <p:sp>
            <p:nvSpPr>
              <p:cNvPr id="12" name="Прямоугольник 11">
                <a:extLst>
                  <a:ext uri="{FF2B5EF4-FFF2-40B4-BE49-F238E27FC236}">
                    <a16:creationId xmlns:a16="http://schemas.microsoft.com/office/drawing/2014/main" id="{26F8703B-C2EC-4324-B272-16168FBF9C59}"/>
                  </a:ext>
                </a:extLst>
              </p:cNvPr>
              <p:cNvSpPr>
                <a:spLocks noRot="1" noChangeAspect="1" noMove="1" noResize="1" noEditPoints="1" noAdjustHandles="1" noChangeArrowheads="1" noChangeShapeType="1" noTextEdit="1"/>
              </p:cNvSpPr>
              <p:nvPr/>
            </p:nvSpPr>
            <p:spPr>
              <a:xfrm>
                <a:off x="277137" y="4178964"/>
                <a:ext cx="872355" cy="523220"/>
              </a:xfrm>
              <a:prstGeom prst="rect">
                <a:avLst/>
              </a:prstGeom>
              <a:blipFill>
                <a:blip r:embed="rId4"/>
                <a:stretch>
                  <a:fillRect/>
                </a:stretch>
              </a:blipFill>
            </p:spPr>
            <p:txBody>
              <a:bodyPr/>
              <a:lstStyle/>
              <a:p>
                <a:r>
                  <a:rPr lang="ru-RU">
                    <a:noFill/>
                  </a:rPr>
                  <a:t> </a:t>
                </a:r>
              </a:p>
            </p:txBody>
          </p:sp>
        </mc:Fallback>
      </mc:AlternateContent>
      <p:sp>
        <p:nvSpPr>
          <p:cNvPr id="13" name="Овал 12">
            <a:extLst>
              <a:ext uri="{FF2B5EF4-FFF2-40B4-BE49-F238E27FC236}">
                <a16:creationId xmlns:a16="http://schemas.microsoft.com/office/drawing/2014/main" id="{F1C90C15-02BA-485F-9F9D-205408FF4800}"/>
              </a:ext>
            </a:extLst>
          </p:cNvPr>
          <p:cNvSpPr/>
          <p:nvPr/>
        </p:nvSpPr>
        <p:spPr>
          <a:xfrm rot="6602461" flipH="1">
            <a:off x="1522590" y="3794646"/>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4" name="Овал 13">
            <a:extLst>
              <a:ext uri="{FF2B5EF4-FFF2-40B4-BE49-F238E27FC236}">
                <a16:creationId xmlns:a16="http://schemas.microsoft.com/office/drawing/2014/main" id="{5486D89F-93AB-4749-8F26-61DA79A2A8C0}"/>
              </a:ext>
            </a:extLst>
          </p:cNvPr>
          <p:cNvSpPr/>
          <p:nvPr/>
        </p:nvSpPr>
        <p:spPr>
          <a:xfrm rot="6602461" flipH="1">
            <a:off x="1911825" y="4493054"/>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5" name="Овал 14">
            <a:extLst>
              <a:ext uri="{FF2B5EF4-FFF2-40B4-BE49-F238E27FC236}">
                <a16:creationId xmlns:a16="http://schemas.microsoft.com/office/drawing/2014/main" id="{B3D42D19-5FA0-4C5E-BF42-716A0D822AA5}"/>
              </a:ext>
            </a:extLst>
          </p:cNvPr>
          <p:cNvSpPr/>
          <p:nvPr/>
        </p:nvSpPr>
        <p:spPr>
          <a:xfrm rot="6602461" flipH="1">
            <a:off x="2385766" y="4970810"/>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6" name="Овал 15">
            <a:extLst>
              <a:ext uri="{FF2B5EF4-FFF2-40B4-BE49-F238E27FC236}">
                <a16:creationId xmlns:a16="http://schemas.microsoft.com/office/drawing/2014/main" id="{6ED98DAC-0BD2-4ECD-A19C-EC19370D3ABF}"/>
              </a:ext>
            </a:extLst>
          </p:cNvPr>
          <p:cNvSpPr/>
          <p:nvPr/>
        </p:nvSpPr>
        <p:spPr>
          <a:xfrm rot="6602461" flipH="1">
            <a:off x="2998713" y="506597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17" name="Овал 16">
            <a:extLst>
              <a:ext uri="{FF2B5EF4-FFF2-40B4-BE49-F238E27FC236}">
                <a16:creationId xmlns:a16="http://schemas.microsoft.com/office/drawing/2014/main" id="{C413578F-399C-47CF-BBFA-FBDAC6D6F10B}"/>
              </a:ext>
            </a:extLst>
          </p:cNvPr>
          <p:cNvSpPr/>
          <p:nvPr/>
        </p:nvSpPr>
        <p:spPr>
          <a:xfrm rot="6602461" flipH="1">
            <a:off x="3558892" y="5150640"/>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C32AD128-307C-475F-9CFC-B5EF96130813}"/>
                  </a:ext>
                </a:extLst>
              </p:cNvPr>
              <p:cNvSpPr/>
              <p:nvPr/>
            </p:nvSpPr>
            <p:spPr>
              <a:xfrm>
                <a:off x="1447605" y="5576313"/>
                <a:ext cx="3946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oMath>
                  </m:oMathPara>
                </a14:m>
                <a:endParaRPr lang="ru-RU" sz="2800" dirty="0">
                  <a:latin typeface="Montserrat" panose="00000500000000000000" pitchFamily="2" charset="-52"/>
                </a:endParaRPr>
              </a:p>
            </p:txBody>
          </p:sp>
        </mc:Choice>
        <mc:Fallback xmlns="">
          <p:sp>
            <p:nvSpPr>
              <p:cNvPr id="18" name="Прямоугольник 17">
                <a:extLst>
                  <a:ext uri="{FF2B5EF4-FFF2-40B4-BE49-F238E27FC236}">
                    <a16:creationId xmlns:a16="http://schemas.microsoft.com/office/drawing/2014/main" id="{C32AD128-307C-475F-9CFC-B5EF96130813}"/>
                  </a:ext>
                </a:extLst>
              </p:cNvPr>
              <p:cNvSpPr>
                <a:spLocks noRot="1" noChangeAspect="1" noMove="1" noResize="1" noEditPoints="1" noAdjustHandles="1" noChangeArrowheads="1" noChangeShapeType="1" noTextEdit="1"/>
              </p:cNvSpPr>
              <p:nvPr/>
            </p:nvSpPr>
            <p:spPr>
              <a:xfrm>
                <a:off x="1447605" y="5576313"/>
                <a:ext cx="394659" cy="40011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Прямоугольник 18">
                <a:extLst>
                  <a:ext uri="{FF2B5EF4-FFF2-40B4-BE49-F238E27FC236}">
                    <a16:creationId xmlns:a16="http://schemas.microsoft.com/office/drawing/2014/main" id="{CDA486F4-A051-43A9-98BA-CE9F74FEDFFA}"/>
                  </a:ext>
                </a:extLst>
              </p:cNvPr>
              <p:cNvSpPr/>
              <p:nvPr/>
            </p:nvSpPr>
            <p:spPr>
              <a:xfrm>
                <a:off x="1799350" y="5597392"/>
                <a:ext cx="38504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2</m:t>
                      </m:r>
                    </m:oMath>
                  </m:oMathPara>
                </a14:m>
                <a:endParaRPr lang="ru-RU" sz="2800" dirty="0">
                  <a:latin typeface="Montserrat" panose="00000500000000000000" pitchFamily="2" charset="-52"/>
                </a:endParaRPr>
              </a:p>
            </p:txBody>
          </p:sp>
        </mc:Choice>
        <mc:Fallback xmlns="">
          <p:sp>
            <p:nvSpPr>
              <p:cNvPr id="19" name="Прямоугольник 18">
                <a:extLst>
                  <a:ext uri="{FF2B5EF4-FFF2-40B4-BE49-F238E27FC236}">
                    <a16:creationId xmlns:a16="http://schemas.microsoft.com/office/drawing/2014/main" id="{CDA486F4-A051-43A9-98BA-CE9F74FEDFFA}"/>
                  </a:ext>
                </a:extLst>
              </p:cNvPr>
              <p:cNvSpPr>
                <a:spLocks noRot="1" noChangeAspect="1" noMove="1" noResize="1" noEditPoints="1" noAdjustHandles="1" noChangeArrowheads="1" noChangeShapeType="1" noTextEdit="1"/>
              </p:cNvSpPr>
              <p:nvPr/>
            </p:nvSpPr>
            <p:spPr>
              <a:xfrm>
                <a:off x="1799350" y="5597392"/>
                <a:ext cx="385041" cy="40011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2DC18F05-BAFC-4675-868F-A436EB3691D6}"/>
                  </a:ext>
                </a:extLst>
              </p:cNvPr>
              <p:cNvSpPr/>
              <p:nvPr/>
            </p:nvSpPr>
            <p:spPr>
              <a:xfrm>
                <a:off x="2305602" y="5597392"/>
                <a:ext cx="3946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3</m:t>
                      </m:r>
                    </m:oMath>
                  </m:oMathPara>
                </a14:m>
                <a:endParaRPr lang="ru-RU" sz="2800" dirty="0">
                  <a:latin typeface="Montserrat" panose="00000500000000000000" pitchFamily="2" charset="-52"/>
                </a:endParaRPr>
              </a:p>
            </p:txBody>
          </p:sp>
        </mc:Choice>
        <mc:Fallback xmlns="">
          <p:sp>
            <p:nvSpPr>
              <p:cNvPr id="20" name="Прямоугольник 19">
                <a:extLst>
                  <a:ext uri="{FF2B5EF4-FFF2-40B4-BE49-F238E27FC236}">
                    <a16:creationId xmlns:a16="http://schemas.microsoft.com/office/drawing/2014/main" id="{2DC18F05-BAFC-4675-868F-A436EB3691D6}"/>
                  </a:ext>
                </a:extLst>
              </p:cNvPr>
              <p:cNvSpPr>
                <a:spLocks noRot="1" noChangeAspect="1" noMove="1" noResize="1" noEditPoints="1" noAdjustHandles="1" noChangeArrowheads="1" noChangeShapeType="1" noTextEdit="1"/>
              </p:cNvSpPr>
              <p:nvPr/>
            </p:nvSpPr>
            <p:spPr>
              <a:xfrm>
                <a:off x="2305602" y="5597392"/>
                <a:ext cx="394659" cy="40011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6185941A-09A5-4C56-8E90-02A21337C57B}"/>
                  </a:ext>
                </a:extLst>
              </p:cNvPr>
              <p:cNvSpPr/>
              <p:nvPr/>
            </p:nvSpPr>
            <p:spPr>
              <a:xfrm>
                <a:off x="2851062" y="5621466"/>
                <a:ext cx="38504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4</m:t>
                      </m:r>
                    </m:oMath>
                  </m:oMathPara>
                </a14:m>
                <a:endParaRPr lang="ru-RU" sz="2800" dirty="0">
                  <a:latin typeface="Montserrat" panose="00000500000000000000" pitchFamily="2" charset="-52"/>
                </a:endParaRPr>
              </a:p>
            </p:txBody>
          </p:sp>
        </mc:Choice>
        <mc:Fallback xmlns="">
          <p:sp>
            <p:nvSpPr>
              <p:cNvPr id="21" name="Прямоугольник 20">
                <a:extLst>
                  <a:ext uri="{FF2B5EF4-FFF2-40B4-BE49-F238E27FC236}">
                    <a16:creationId xmlns:a16="http://schemas.microsoft.com/office/drawing/2014/main" id="{6185941A-09A5-4C56-8E90-02A21337C57B}"/>
                  </a:ext>
                </a:extLst>
              </p:cNvPr>
              <p:cNvSpPr>
                <a:spLocks noRot="1" noChangeAspect="1" noMove="1" noResize="1" noEditPoints="1" noAdjustHandles="1" noChangeArrowheads="1" noChangeShapeType="1" noTextEdit="1"/>
              </p:cNvSpPr>
              <p:nvPr/>
            </p:nvSpPr>
            <p:spPr>
              <a:xfrm>
                <a:off x="2851062" y="5621466"/>
                <a:ext cx="385041" cy="40011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7AB6266B-EE4F-4AC8-83FF-2F6632B4F1BA}"/>
                  </a:ext>
                </a:extLst>
              </p:cNvPr>
              <p:cNvSpPr/>
              <p:nvPr/>
            </p:nvSpPr>
            <p:spPr>
              <a:xfrm>
                <a:off x="3427695" y="5619765"/>
                <a:ext cx="3946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5</m:t>
                      </m:r>
                    </m:oMath>
                  </m:oMathPara>
                </a14:m>
                <a:endParaRPr lang="ru-RU" sz="2800" dirty="0">
                  <a:latin typeface="Montserrat" panose="00000500000000000000" pitchFamily="2" charset="-52"/>
                </a:endParaRPr>
              </a:p>
            </p:txBody>
          </p:sp>
        </mc:Choice>
        <mc:Fallback xmlns="">
          <p:sp>
            <p:nvSpPr>
              <p:cNvPr id="22" name="Прямоугольник 21">
                <a:extLst>
                  <a:ext uri="{FF2B5EF4-FFF2-40B4-BE49-F238E27FC236}">
                    <a16:creationId xmlns:a16="http://schemas.microsoft.com/office/drawing/2014/main" id="{7AB6266B-EE4F-4AC8-83FF-2F6632B4F1BA}"/>
                  </a:ext>
                </a:extLst>
              </p:cNvPr>
              <p:cNvSpPr>
                <a:spLocks noRot="1" noChangeAspect="1" noMove="1" noResize="1" noEditPoints="1" noAdjustHandles="1" noChangeArrowheads="1" noChangeShapeType="1" noTextEdit="1"/>
              </p:cNvSpPr>
              <p:nvPr/>
            </p:nvSpPr>
            <p:spPr>
              <a:xfrm>
                <a:off x="3427695" y="5619765"/>
                <a:ext cx="394659" cy="400110"/>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3078BA32-B591-46AD-B334-5C5644CF3732}"/>
                  </a:ext>
                </a:extLst>
              </p:cNvPr>
              <p:cNvSpPr/>
              <p:nvPr/>
            </p:nvSpPr>
            <p:spPr>
              <a:xfrm>
                <a:off x="3970079" y="5585020"/>
                <a:ext cx="38504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2000" b="0" i="0"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6</m:t>
                      </m:r>
                    </m:oMath>
                  </m:oMathPara>
                </a14:m>
                <a:endParaRPr lang="ru-RU" sz="2800" dirty="0">
                  <a:latin typeface="Montserrat" panose="00000500000000000000" pitchFamily="2" charset="-52"/>
                </a:endParaRPr>
              </a:p>
            </p:txBody>
          </p:sp>
        </mc:Choice>
        <mc:Fallback xmlns="">
          <p:sp>
            <p:nvSpPr>
              <p:cNvPr id="23" name="Прямоугольник 22">
                <a:extLst>
                  <a:ext uri="{FF2B5EF4-FFF2-40B4-BE49-F238E27FC236}">
                    <a16:creationId xmlns:a16="http://schemas.microsoft.com/office/drawing/2014/main" id="{3078BA32-B591-46AD-B334-5C5644CF3732}"/>
                  </a:ext>
                </a:extLst>
              </p:cNvPr>
              <p:cNvSpPr>
                <a:spLocks noRot="1" noChangeAspect="1" noMove="1" noResize="1" noEditPoints="1" noAdjustHandles="1" noChangeArrowheads="1" noChangeShapeType="1" noTextEdit="1"/>
              </p:cNvSpPr>
              <p:nvPr/>
            </p:nvSpPr>
            <p:spPr>
              <a:xfrm>
                <a:off x="3970079" y="5585020"/>
                <a:ext cx="385041" cy="400110"/>
              </a:xfrm>
              <a:prstGeom prst="rect">
                <a:avLst/>
              </a:prstGeom>
              <a:blipFill>
                <a:blip r:embed="rId10"/>
                <a:stretch>
                  <a:fillRect/>
                </a:stretch>
              </a:blipFill>
            </p:spPr>
            <p:txBody>
              <a:bodyPr/>
              <a:lstStyle/>
              <a:p>
                <a:r>
                  <a:rPr lang="ru-RU">
                    <a:noFill/>
                  </a:rPr>
                  <a:t> </a:t>
                </a:r>
              </a:p>
            </p:txBody>
          </p:sp>
        </mc:Fallback>
      </mc:AlternateContent>
      <p:sp>
        <p:nvSpPr>
          <p:cNvPr id="24" name="Овал 23">
            <a:extLst>
              <a:ext uri="{FF2B5EF4-FFF2-40B4-BE49-F238E27FC236}">
                <a16:creationId xmlns:a16="http://schemas.microsoft.com/office/drawing/2014/main" id="{4439F39F-C7B6-492C-AEFF-22C0E4A39CCC}"/>
              </a:ext>
            </a:extLst>
          </p:cNvPr>
          <p:cNvSpPr/>
          <p:nvPr/>
        </p:nvSpPr>
        <p:spPr>
          <a:xfrm rot="6602461" flipH="1">
            <a:off x="4015608" y="5239568"/>
            <a:ext cx="180000" cy="180000"/>
          </a:xfrm>
          <a:prstGeom prst="ellipse">
            <a:avLst/>
          </a:prstGeom>
          <a:solidFill>
            <a:schemeClr val="bg1">
              <a:lumMod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dirty="0">
              <a:latin typeface="Montserrat" panose="00000500000000000000" pitchFamily="2" charset="-52"/>
            </a:endParaRPr>
          </a:p>
        </p:txBody>
      </p:sp>
      <p:sp>
        <p:nvSpPr>
          <p:cNvPr id="25" name="Прямоугольник 24">
            <a:extLst>
              <a:ext uri="{FF2B5EF4-FFF2-40B4-BE49-F238E27FC236}">
                <a16:creationId xmlns:a16="http://schemas.microsoft.com/office/drawing/2014/main" id="{75545511-0FFD-4182-BFE3-1DF1148AADBD}"/>
              </a:ext>
            </a:extLst>
          </p:cNvPr>
          <p:cNvSpPr/>
          <p:nvPr/>
        </p:nvSpPr>
        <p:spPr>
          <a:xfrm>
            <a:off x="601666" y="2357850"/>
            <a:ext cx="11038950" cy="830997"/>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Для разных k рассчитывается SSD (инерция) до центров своих кластеров.</a:t>
            </a:r>
          </a:p>
        </p:txBody>
      </p:sp>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74B0DEBB-4C7E-4217-9D44-68D7F889E7BF}"/>
                  </a:ext>
                </a:extLst>
              </p:cNvPr>
              <p:cNvSpPr/>
              <p:nvPr/>
            </p:nvSpPr>
            <p:spPr>
              <a:xfrm>
                <a:off x="4276820" y="2653643"/>
                <a:ext cx="167162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36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к = 2</m:t>
                      </m:r>
                    </m:oMath>
                  </m:oMathPara>
                </a14:m>
                <a:endParaRPr lang="ru-RU" sz="36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8" name="Прямоугольник 27">
                <a:extLst>
                  <a:ext uri="{FF2B5EF4-FFF2-40B4-BE49-F238E27FC236}">
                    <a16:creationId xmlns:a16="http://schemas.microsoft.com/office/drawing/2014/main" id="{74B0DEBB-4C7E-4217-9D44-68D7F889E7BF}"/>
                  </a:ext>
                </a:extLst>
              </p:cNvPr>
              <p:cNvSpPr>
                <a:spLocks noRot="1" noChangeAspect="1" noMove="1" noResize="1" noEditPoints="1" noAdjustHandles="1" noChangeArrowheads="1" noChangeShapeType="1" noTextEdit="1"/>
              </p:cNvSpPr>
              <p:nvPr/>
            </p:nvSpPr>
            <p:spPr>
              <a:xfrm>
                <a:off x="4276820" y="2653643"/>
                <a:ext cx="1671628" cy="646331"/>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968E5AB0-2703-4299-B853-6F9893FB835C}"/>
                  </a:ext>
                </a:extLst>
              </p:cNvPr>
              <p:cNvSpPr/>
              <p:nvPr/>
            </p:nvSpPr>
            <p:spPr>
              <a:xfrm>
                <a:off x="9700049" y="2640777"/>
                <a:ext cx="167162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36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к =</m:t>
                      </m:r>
                      <m:r>
                        <a:rPr lang="ru-RU" sz="36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3</m:t>
                      </m:r>
                    </m:oMath>
                  </m:oMathPara>
                </a14:m>
                <a:endParaRPr lang="ru-RU" sz="36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9" name="Прямоугольник 28">
                <a:extLst>
                  <a:ext uri="{FF2B5EF4-FFF2-40B4-BE49-F238E27FC236}">
                    <a16:creationId xmlns:a16="http://schemas.microsoft.com/office/drawing/2014/main" id="{968E5AB0-2703-4299-B853-6F9893FB835C}"/>
                  </a:ext>
                </a:extLst>
              </p:cNvPr>
              <p:cNvSpPr>
                <a:spLocks noRot="1" noChangeAspect="1" noMove="1" noResize="1" noEditPoints="1" noAdjustHandles="1" noChangeArrowheads="1" noChangeShapeType="1" noTextEdit="1"/>
              </p:cNvSpPr>
              <p:nvPr/>
            </p:nvSpPr>
            <p:spPr>
              <a:xfrm>
                <a:off x="9700049" y="2640777"/>
                <a:ext cx="1671628" cy="646331"/>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AC74B19C-7D16-4AB1-A40B-30A963D2C6DC}"/>
                  </a:ext>
                </a:extLst>
              </p:cNvPr>
              <p:cNvSpPr/>
              <p:nvPr/>
            </p:nvSpPr>
            <p:spPr>
              <a:xfrm>
                <a:off x="6862848" y="4546336"/>
                <a:ext cx="167162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ru-RU" sz="36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к =</m:t>
                      </m:r>
                      <m:r>
                        <a:rPr lang="ru-RU" sz="36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6</m:t>
                      </m:r>
                    </m:oMath>
                  </m:oMathPara>
                </a14:m>
                <a:endParaRPr lang="ru-RU" sz="36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30" name="Прямоугольник 29">
                <a:extLst>
                  <a:ext uri="{FF2B5EF4-FFF2-40B4-BE49-F238E27FC236}">
                    <a16:creationId xmlns:a16="http://schemas.microsoft.com/office/drawing/2014/main" id="{AC74B19C-7D16-4AB1-A40B-30A963D2C6DC}"/>
                  </a:ext>
                </a:extLst>
              </p:cNvPr>
              <p:cNvSpPr>
                <a:spLocks noRot="1" noChangeAspect="1" noMove="1" noResize="1" noEditPoints="1" noAdjustHandles="1" noChangeArrowheads="1" noChangeShapeType="1" noTextEdit="1"/>
              </p:cNvSpPr>
              <p:nvPr/>
            </p:nvSpPr>
            <p:spPr>
              <a:xfrm>
                <a:off x="6862848" y="4546336"/>
                <a:ext cx="1671628" cy="646331"/>
              </a:xfrm>
              <a:prstGeom prst="rect">
                <a:avLst/>
              </a:prstGeom>
              <a:blipFill>
                <a:blip r:embed="rId17"/>
                <a:stretch>
                  <a:fillRect/>
                </a:stretch>
              </a:blipFill>
            </p:spPr>
            <p:txBody>
              <a:bodyPr/>
              <a:lstStyle/>
              <a:p>
                <a:r>
                  <a:rPr lang="ru-RU">
                    <a:noFill/>
                  </a:rPr>
                  <a:t> </a:t>
                </a:r>
              </a:p>
            </p:txBody>
          </p:sp>
        </mc:Fallback>
      </mc:AlternateContent>
      <p:sp>
        <p:nvSpPr>
          <p:cNvPr id="2" name="AutoShape 2" descr="data:image/png;base64,iVBORw0KGgoAAAANSUhEUgAAAlIAAAEvCAYAAACOiy/xAAAABHNCSVQICAgIfAhkiAAAAAlwSFlzAAALEgAACxIB0t1+/AAAADh0RVh0U29mdHdhcmUAbWF0cGxvdGxpYiB2ZXJzaW9uMy4yLjIsIGh0dHA6Ly9tYXRwbG90bGliLm9yZy+WH4yJAAAgAElEQVR4nOzdWWwcWXro+f+JiEwymdx3ivsmiaJU2kq1dC2qrtttj7vdbV/jXsDwhT0XBqrebMMw4AfPGOOHsTEPY9i4Yw8wAzfgBfDMeDDoe2233Wu5qrqqVBK1S9RGkRRFUqS471tmxJmHSKaYzEgySeYm9vdrZFcpl4iTGSzlx3O+830K0AghhBBCiD0zsj0AIYQQQoiXlQRSQgghhBD7JIGUEEIIIcQ+SSAlhBBCCLFPEkgJIYQQQuyTBFJCCCGEEPtkZeOkExMTDA0NZeRcnZ2d9PX1ZeRcYm/k2uQuuTa5Sa5L7pJrk7tScW2am5uprq5O+LjO9K2np+dQnktucm0Oy02uTW7e5Lrk7k2uTe7eUnFtdjqGLO0JIYQQQuyTBFJCCCGEEPskgZQQQgghxD5JICWEEEIIsU8SSAkhhBBC7FPKAinDMLh+/Tr/9E//lKpDCiGEEELktJQFUr/zO7/D/fv3U3U4IYR4qeVTgIUv28MQQqRZSgKp+vp6vvnNb/JXf/VXqTicEEK8tKqp512+xZv8HO/yi7zCm5jZqX0shMiAlARSf/7nf87v//7v4zhOKg4nhBAvpWLK6eYCfpWHqSwMZVJBLad4I9tDE0KkyYF/TfrmN7/JxMQE169f5+LFiwmf98EHH/Dhhx8C0N3dTU9Pz0FPnZSurq6MnUvsjVyb3CXXZn8CBLHwo7bdr9EssYDmYL9synXJXXJtclcmrs2Byqb/yZ/8iR4eHtaDg4N6bGxMLy8v67/7u79Le7n2ZG9Stj93b3Jtcvcm12Z/t9f5mv6a+g9xt4t8WxdTLtflEN/k2uTuLedbxPzBH/wBjY2NtLa28qu/+qt89NFH/Pqv//pBDyuEEC+dWSZxtB13v4HJMgtZGJEQIt2kjpQQQqTIEA+xsXH0iyW8sA7zhAfYhLM4MiFEuqR0K8knn3zCJ598kspDCiHES2OdNS7zY9o4QbmuZoN1hnjIc0ayMh4ffmppwk8+c0wxzXhWxiHEYSZ7coUQIoXWWOEeV7M9DEqo4Cxvo1CYyiKsQywyx3V+ykGT3oUQL8jSnhBCHEKneB1L+TCV+/uypXwUU0YDbVkemRCHiwRSQghxyAQpxsIfd7+pLOpozsKIhDi8JJASQohDRqP39ZgQYu8kR0oIIQ4RhaKSWgwMtNYo9aI8aFiHecZgFke3d0GKKaeKEBtM8AyH+PISQmSTBFJCCHGInOYtyqjEUO6Cg9buDJSDzQzPecaTLI5ub7o4Ty2NgELjcIyz3OAzFpjJ9tCEiJKlPSGEOCSKKaeUymiCOYBSbhDSTy+3ufTSLO1VU08NjZjKwlQmlvLhU35O85VsD02IGBJICSFElhkp+qu4hHJUXKc/MJSJn/yUnCNTjtCKpeIXTUxMiinPwoiE8CZLe0IIkSVNdNJKFxYWG6zTxx3Gebrv462zGqkRZcbcb+swa6wccLSZtVNwmarAU4hUkJ9GIYTIgiY6aaMbn/KjlEGeCtDFOaqp3/cxJxmLa1ED7k69gwRoOzEwKKGCQkpSetwxhgjr+LY6Gs080yk9lxAHITNSQgiRBa10xS1dmcqiTXczwei+jqlxuMbHnOINCnQRoFlnlTtcIUwoBaN+oYhSOjhFGVVoHDTujNhNPmOV5QMff5yn1NBIqa7AxMLBATR3ufLS5HmJnw0SSAkhDj0LHxXUotFMM56SBsIBCimkmBWWWGZhT681MTET/PUboOBA41phicv8mDwCKFRalvQa6aCDUxgYkfIK7uKGoYOc410+51+Bg31GGs1NPqOcasqpIcQ64zxlnbVUvx0hDkQCKSHEoVZLI128Gu0vp1Dc5TKTjO3reArFKd6gghocHAwM5pnhFp9jJ1njyMYmxAZ5Hgngyyzua1zbrbOakuNs58NPB6cwlRn3mKEMfNpPKZU00Rn5jDQGigVmuMkXew5iZ5hgholUDV+IlJMcKSHEoZVPAV2cj26f3+w9d5LX8Xm0UElGGyeooAZTWfiUH1NZlFDBUc7s6TiPuYO9LQfI1mEec2df48qUcqp3bHqscWesXnxG7mdeTAXH9vgZCfEykEBKCHFo1USKOW6nYd9J3fW0xdRpAjCVSR1NezrOGEPc4yrLehFb2yzoOW7xBeus0cYJ2jhBkOJ9jTGdbOwdM5QMDMqo8vyM3OKaQhwusrQnhDi0TEzPrfIKlTBHKZljelEYKNSeEqGfM8JzRqJ/bqWLFo6hImNu5iiDPOAJD/Y11t34yMPB3tNy2wzPIcF7DOswQzykhWOej+/nMxIi10kgJYQ4tCYZo5mjnkHT1D5zpGaYoELXRluwbFpg9kABQgFFtHBs20yOQas+zgQjrLC072NvV0IFJ3g1mtg+zQT36CHERtxzFYojtFBPGwrFGEPc4hKn9ZsoFAoDA4NlFujjDtOMU0Qplbou5Z9RIgpFkGJCbKQtN0yIRCSQEkIcWovM8owh6nQzJiYajcbhKX37DkwecYvXqERrA1NZ2NpG4/CA6wcaaxVHPKuSKxRVHGGIRwc6/qZ8CjjLOzGlFyp0Ned4l8v8OO75m4n1mwFegS5kkTk+5Z/d+zGZYSImCOvjtlsWIcWfkZdamjjOWcCd8Vpghttc8gwKhUgHCaSEEIfaQ24wwQg1NKJxGOcp8wdoervKMl/wAxpoo0SXs8g8I/QfeCZksxZT/P2kdBannjaMbQGboUwCOkgxZSwwG72/mLKYIArcWleFuoQKahLO6m1+RvW0UqorWGSOEQZSPltUQgVdnIsZX4mu4DRvcZV/S+m5hEhEAikhREImFkc5TS1NKBQzTPCQGykpuJhJs0wyy2Tc/UWUYURmMfYSrIRYZ5D7qRwiE4zSzknPx7bmUR1UkCIMj9IF4M5WbQ2kSqjAK1nfUj5KdcWOy6Mh1tOW27WpiU6MbTlrhjIo0iUUUJjS5VAhEpFASgiR0DnepZCSaM2gcl3NBd7nC76f8krZe2Hho53uyK48GGeYfu7umDTtw+/OkFDJBuuRZSn3r0CNppeefedNpcIaKzziJkf1GV4kcyseciM6k6NQ1NCIg800z3GSrFu11RxTVOiauF11CoNF5mLu22AtYe++XCiMmU8gUhA0loODn3wJpERGSCAlhPBUQgVBimMKLxrKwNQmdTQzzOOsjEuheJWvUkAwOrNSr1spp4ov+ZHna/II8DpfcyuKKwutddwX8Cn9Opf4YVab+44yyCRjVHEEgEmesREJWBpop5ASujiHxp0nusUXnjNtu52jmaMobUSTwW0dZpJncTONkzzjGGfjPq909u7biymeU6hL4oJCAzMuKBQiXaSOlBDCU5Aiz/tNZVFEaYZH80IlteQTiFmeMpVJPgVUUuf5mk5OYeGLfuF6zWKAoo7mdAx5TzZYY5QBRhmIBlGFlNDJKRQKS/nwRYqLnuYrcUtbu7EJc5mf8IwnrOs1VvUy/fTSS0/ccx0crvEJqyxh6zBhHWZNr3CDz3IimXuExzjYaP1iWdbWNgPcS0kbICGSITNSQghPbm+0+LyhsA6zuCWPJtMKKfUsZ2BiUUiJ5/JcBfHlCuJer0z8Or5lSy6oozlaW2q7SmoTNjk2MGnmKHU04aAZZYAR+tlgjQdcT2oX3TILfMEPKKAQhYprYeMjjwIKWWU5GvhlShlVGJgxgbEC1l6yHD7xcpNASgjhaZ4ZllmMLJ24sx6OdnCwecZQ1sa1yhI2YSx8MffbhFlNkBNjE961JUxYh5hhPGXjTCUTK2EgmLhAqOICX6WAouj169AnKaeaW3yx5zF45Rsd5xx1NONgY2AyySi99KRsl2EBhTRzjCJKWWSOIR7GjMPt+bdtWU+ZdOhTKU3QF2InsrQnhEjoOp8yxhC2DuNoh2mec4WfZHXZZIJRbGwc/aLfm6MdbMJM8MzzNcP0x/W127oc5M6yze27kXG6mZgx492kMJjmuedrqjhCgGBMjpupLMqppoiyA4+phePU0YSpzEjPQZMqjtDBqehz/ORzlFd4g69zlncopybp4xdTxmt8jTqaKVZl1NHMa3yN4i1jDxD0fG1+pNCoEJkgM1JCiIRswgmXgCx85FPAKssZDawcHHr4iBO8SqmuBNydaPe4mrCZ7lMeUUQJVboeBwcDxRqrrOsVFAbjPOUZTzL2Hraqoo52TpJPkBUWeczdSBsWVyV1VFEfm+wdCar6ucsG657HLaESS/k8HlGUUs4is+RTQBsnKKOSNdZ4wgOmk5yVa6TDo5+eRYNuo4/b+MnnDb6OhYWhTAopoVRX0MdtRhjY9fjHOBNTNNRQbgX1Y/oMPZEaUWuseAZTUt1cZJIEUkKIPVEojnOe2kiBS4XiKX3007vvYwYopJwqQmwwxRhOgoBo0xorXOfTaB+93Z6v0dzlCgGCFFLCKsssMb/v8aZKNQ1082o0ICmmjNP6TW7zZTSgaaQjJqAAN1ne1vaO5RrWWMbW4bhgR+Owxir5FER2MrrLhgEKKdZveAY6AYKUU4NNiEnGIkulXkGam5elULRwLBpEbTKVRYc+xTOe7HrNiinf9f5+7tKlz8e8R1uHD/SzKMReSSAlhNiTDk5RS0Nkycj9kmzSnayxymgSMw3bHeMMR2iN5NW4TVyu82lS29d3+zLebpVlz2KiAYI00UkRZSwxxxCPMlJ0tNMjx8dUFp36VDSQSpTbpXHi8sS2muQZRzkd+xrtFk6YYcKtCL4t92oz0BnlSXR2r51umuiMZD1pjuOWXZhnhlJdGbcDcol5NJpyqhMW/gxSvOv1DRPyfO9b65eNM4xC0a5PkUc+G6zxmLuMZTGHT/zskUBKCJG0fApopCMu8dlUFi362J4DqSqOUEdLTB4PwBn9Fj/lewcebzIKKeFV3sPAxFAGxbqMWpq4xqdJ70704aeTV6imAQU8Z5Q+bu1YIkChEubyFFAY/fdJnhHURXEBF7BjMFKNu4y5NRldKYWpDd7lWxgYCcpAQAFBllmklEoa6Yw791n9TvTfN2tMOdqJ9NO7AcA6axRS4vG+jaR29w3TT7PujJttGqE/5nljPGWMpyhUWhoiC7EbCaSEEEkppoxzvOvZWBfcbfB7VU9r3LIVuLvUiiln4QA98ZLl5uK8mNnZzMU5viUXZ1MBRTRzlEKKmWeGBWZRKFrpiqltVasbKKWCy/yYKurII8ACszHFMzWaEBv4PT63dVY5QgstHCefAjdIiORFbQYs97m2Y+BQTk1cgOpSmDuUgnADHTfv6ggtnrsCFSoahGmtcbTDc4Z5woNoeYQhHlGqK7YFQjZzTCZVFX2Qe+QToEY3RncFPmeEAe55Pl+CKJEtEkgJIZLSxfkEycvul+kC0xiY1FBPPkEWmdu15cpOxSSNDG0qdvvJxdueo1NCBed4B4URmblyH3eT12Nndwxl4td5vMM33T9j4mCzwBw3+Wl0SXKQ+7TrkzHBpK3DaDTHOBsXCGk0C8zykBtxs1HbZ2TWWMbRTtzsYaJZKPfcbt7V5kxaolmrmLpNkXytOaZjakzN8Jw+btOhT0XGZzDHJHe4nPD829/rPa7ymDsEKGSVpYSJ9UJkkwRSQohdmVgEKfZ8TGuNTZinPOZtvoGBgYmFTZgVlrjGx9gJesKN85QSXe6REO3WscoEmzCGRy7O9p2IXZyLGedmMJGojtNm0dDN5xkYlOgyGulkiIcA0TY7bfoEJhZhQoQJEaDQO4BBURAJUsHdOXmcs5ElRcUc09znGissMkw/dbQk9RlorXFwmGKMe1sqnD9nmEpdlzCA3mQpiwIdv3tuhAGe8YQgxWywxjprVFBDMeWss8pzRnbd8bnBugRQIqcd+Fe+vLw8Ll++zM2bN7l79y5/9Ed/lIJhCSFyRQkVdHMh4ZKeg80VPqKV41i4rUuUcluZBCmmla6Exx5jiHlmCGs3gdjWNrYO08uVhKUMUm3Eo8aUm4vzIt/LwEjYMmcn24MhU1kc2RbcDPOYT/hHPuEfCbFBgOCOs0Zbl1DPc5Eq6jGUO3NUSgUX+Co+/CyzwBJznvWnttJaM8cUn/E97vBlTNA7yZjbHFm7bVgSHSusQywkyCdzcFhkjhAbvMpXOcUbtHGCo5zhbb7hmUclxMvkwDNS6+vrvP/++ywvL2NZFp999hn/+q//yuXLyU3fCiFyVw2NnOB8tA3H9ua1tg4zyAM2WKOIUo8kdJNa3cxj7noef3OHXiV1VOhaNlhjjKGMNg4e4B4FFFKpj2yp0D1G/5YxOzg46KS72jnaSRh4Jrq/lEryyN8xiILN1j1ugLu94KabTG5STytPeJhwZmuTO5to85CbCRPj79HDu3wbI8FxHG2zzlrCNjWbmjhKES8aDFu4zaNP8jpf8sMdX5tKVRyhlqZohf5ZJtJ+zjwCGBgZ2QkqMi8lS3vLy+4Ph8/nw+fz7fobkBAi97n1os7GLWdtLgMBTDHOEA89e9/txRRju+ZTpUM9rXRwEgML0EwxzmPuxBV09JPPInMU67KErVq0dqIZStOMU0ARBbowLvAc8yj8GaSYJjp3/By1dktDPOIWELuzbytDmbTqE0wwSoh1z2R2rTUbrLPADP307lhTq4iyBKGfe5wlFrjOp7sme9fRHLeEq5QioAvII5CRIpqneIMKarCU+z1VRT0j9POYO2k5XwGFnOINCigCNOuscZcrGdlEITInJYGUYRhcu3aNjo4O/vIv/5IrV66k4rBCiCwKRJrUbqeUIqxDXOXfor9hhwmxyBxF2wINW9s5W9OnmnqOcjrmy71aH8HAYJpxZphgjRXKqeY0XwEUhjKiAc3mZ7P5eayyTA//hhNZGiukhPNcRGkDExObMMssMkRf9HyblcVraEjYlHjzF9N5ZlhhiZnIDIo7M+Ud4hgYdHGeMYZo1yfjZqU0mj5uMc7wrp9TiPWEs2ib7/MV3uAGn+1z59zOM3CpUkYVFdRGE/uVUlhYNOoORhlM2KdxvxSK87yHD3/0v4kCCjmn3+Fz/nXH0hji5aLwau++TyUlJXz3u9/lt37rt+jtja0s+8EHH/Dhhx8C0N3dHfd4unR1dXH//v2MnEvsjVyb3NXV1cWD+w8opMTzSzRMmJUtO7TA/fIuoCjm+Q52zE6uXBKk2DNRXG/5/w3W3S/CbUGORkcToA0MwoTivhh9+PGRh4HCwWGD9WgxSRPLLZeASeLFvs3ypDo6Y7T9v5kCijCxPF+v0ayzSh4BzzNssJ70Eqr7c2DsOM51VuOSwi18GBjY2JhY7tLllqNoNn9GFpIax0HkEcBPftx7SDT2vdp+bSx8br4b8UFsKs4nkpeq75oLFy543p/SQArgD//wD1lZWeFP//RPEz6np6cn4YBSLZPnEnsj1yZ3bV6bM7xNGVUxeTjhSDL4pEeDYAOD6mj5g9mEDXVzwUV+Cd8uu9E2k9C9imHO6Smu8rHn67o4Tw2N0dmPsA6zxBzX+ZTTfIVSqnYsiOnOQmkmGeMBN6IFLLf/N2NgcpFve9aLcrTDbS5xktfidt3Z2maQezyJ7B7cTQFFvMnP7Zhv5WiHUQbopxcLHxf4qls5HQMHJ1LxHIooiZaDcHC4xicZCaRaOE4bXXHV1sM6xANuMM7TAx1/+7VpoJ1OXvG8Nk91X3SJVqRfKr5rdjrGgXftVVZWUlLi7rrIz8/n61//Og8ePDjoYYUQOeAul5lnGlvbhPQGtg7zhPueQRS4SdnjkcKMuRxEASwlUbXc7Rvn/ddkovY0BRRRuyWIArc8QCElHOMMpVRiKnPnJHA0A9znNpd2rALuYDPKALaOLS/haIdpxplmnDAhHB07Vo0T16TZTx5lVHs2AV5hkTtcxo7s3vNiKIMjtPIa/46TvI6PPCzlw1AmlvJRRCmzTHCLLxiglwfc4DP+JSNBFLilNryXHlXCn+eDcMt3xJ8vrEPMMZXy84nsOXCOVF1dHX/zN3+DaZoYhsE//MM/8L3vZaa1gxAivcKEuM6n5FNAHvkssbBr3Z+XxQyTlOqqHQMat/WJzfbfOcM6zCiDnq8po9Lz69pSPqp0vefs1nYat1J4Mvq5SwkVBHURCgONwwZr0crnV/mYU7xBoS6ByJLkXa7ELC0d4yxHaInsWjSYY4rbXIophTDBCHNM8QZfw0++51jMSCHSfAo82wjV6RYGuBdT4T1T1lihlx669QU0DjqyIOO+z9T/TC8yywwTlOvq6DW3tc0KS2kJ3ET2HDiQunPnDufOnUvFWIQQOWqNlYyWJEg3H35aOL5rqQGtNeOMUK2PuG1RMADNBKOegU4ZVZRQ4Z2zpHXCBsRbn+Pg0McdVpJMfrax6eEjSqmkiBJWWIqZDVxjhR4+wk8+BkbcdWygnSM0YyozmjNWqqs4zjl6txTnBNhgjRt8xjl9ERPDsynx5o44LzslrWfCBKNMM04Z1Tg4zDKZ1nplt7lEA+3U61YUBuMMMUSftLM5ZKSyuRAibfIIUEQpqyxnbAknGRXURr5At7Vg2VYnSylFrW7gS35EMeX48TPDJMssUEQZzXSST5A5JimjmiBFkeXA+Jpbu9Vz0jgM85in9CXVi267OaZ2XDJKtETYzNG4WTJTmdToBu5zLW4Jc5E5PuN7tHOSBt0aF0zZOkyIDfJ0YFvpB/vAeUipYGNnrNSGRjPM42gFe3E4SSAlhEiLLs5HCx8aGCwwxy0+j+5cS6cSKqigBpsw4wx71Cjay4yAooaGmMTsKo5wkte29N0ri2nkCy+a+QKetac2Z58UiucMM8C9rBRstEiccO8mhcfP2NiE6eOW25BZB6Lvb/M93eZLzvI2ShtYyiKsQ6yxwiCyS1ccPhJICSFSrolOammMWS4q0WWc5ivc5PO05ll1c4Fq6qNBQBsnuLttl+EU40kvM7l5P7E5QV2cj5nF8QqUthYvTdSAeTlSzDITwWUiMzynStfHvYc1Vncc12b+VTcXKNWVACwxTy89LLPAZ/wLtTQS0G5vQD/5nOUdbMKM0C95QuLQkEBKCJFyjXTELRcZyqRUV/Iu36KfuzzdUpgyVSqpo4oj0XNvBnEn9Wt8wj9Fi2WGCXGPq5zQrwJu7o6O/HN7gBXWoWgRTIAAwUj9p2Ro1lj27CenlCKoi2njBEM83NdyXio85i7l1KC1ialMHO2gcbjPtV1fu84q1/k0UstKxQReNm5CvkJxgfcJUhS9LiW6glEG6ON22t6XEJkigZQQIuUStTpRSmFi0qa7WWI+JkA5qCDFdHAyrmYSgIOmnOqY3JjnjDDLFDWR2atJxmjmKDU6tv7TInMxrwsT2qE05Qtu+5RFBrnHKf26Z2K2qUwadDv1tPGYO1nJpVllmUv8kCY6KdUVLLPIUx7tqZDqTjOMNTRQQGFMYG0piwbdHskHS39rGCHSSQIpIUTKTTNOjW5M2JfOUhZNujNlgVQTR2nnBAZmXJI3bFYejs+L2mCNYfrJp4DjnKOCagDW9RprLPOMJ3H1lkJsMMMEZbo6ptji5jKeqUzCOozGoZcrLLPACAM06g7PhPPNz6hTv0ID7ayzylP6Mtp7cIO1tPWbq6DOM7jVOJRRmVSbGiFymQRSQoiUe8xdt6+ZtjxnYgB8Hs10N1VQQx4FLDCzY0NdcPvVtdPtWUF6q9kEQZuJyQXex4cfFQlqfNpHGH/CWlF3ucJpvkKxLovkQJk85RELzFCsy1llhecMR2dqHnOXI7TsmNitUARVEUGKKNblPOF+0pXHtx6jglr85DPPdE7slFxnFUc7nkF1iBDVNFBIMSssMsFowkKnQuQqCaSEECm3ziqX+AGNdNCij8d9ido67JlsnEeAVyONXjerDs0wwW0uJay9U0kdXrvwNksKaDS3+TLhF3QNjZiYMWM0lEmezqeCGs8K7WFCXOMTAgTJI8AS89H8oEmPmSQHm1t8wWn9FXenn0d7mK1/tpRFqz7BCANJJ6IHCPIq70WWVd3PbpIx7nI57rkWPkzMjORlPWOQRtrZWtRUa42NzTHO4I9UQA/rEB28Qg8fyXKfeKlIICWESIsQGwxwjzVWOaZPu/WVlMLWYTZY98wHOsXr5BGICWrKdTWNdCRMTk9cUFEzxTj3uLpjMBKk2HPpSUWaMO/U6maV5ZiSBQpFE0dpoC2Sd/WMAXrZYJ1ZJvmUf6aOJo5xdtddgw42RZQlnEnb7hXedJskb/nsKnUd9bRGZ9Z85HGSC5RRhcZd0uulJ60tS1ZY4i5XOKEvRN6xYoM1lpinkrroeC3lw9AmxznHLT5P23iESDUJpIQQafWMQZZZoJEO8nQ+U4wxwkBcgrIPP8WUebYWqddtCQOpCZ5xlNNx9zs4PObOrjM6S8wT1qG4YErj7Hlp7BSvU0FtNLH6iG6hklou8UNswpHeeIMYWHTokzs2LlYYO/bZ2yqfAgoojPvsLGVRr9ujgdQ53iFIcfR5AYKc0W/zJT9Ma+X6SZ7xKf9IMWXY2Cwxz3v8ctx4DWVQqWvSNg4h0kECKSFE2s0zzTzTOz7HwEhYJnOncgMh1iOlDNweau5Mj0q6zcpzhmmnG0O/WN5ztM0qy8wwgQ8/tTTiJ8AcU0wzHneMCmqppSkyw/JirIYysLSfOpoZoT96/zB9hNngOOeiJRq20lqzwmLSgdxOn50ZWVIrptwt3bA9eEHRQHvaks03aXSkke9uzxPi5SKBlBAiJ6yzxjorFFAUc7+t7V0b+D5nhBkmqMLtiTfJWNKzOQ4OV/iIo7xClT6CRjPOMH3cpphyzvEOCoUZqdC9xDzX+TRalfw0b1FKRcIec5ayqNPN1NOGhcUEozzhAdM891ze01oTJsRNPktq/OAun4XZwNr2V7qtw4xF2rLkE/B8raFMCnRh0udKlQlGqNGNMZsEHO1kdLeiEKkggZQQImfc5Qrn9Lsxgcs6azzhwa6vDbERV6ogWRuscZcrcfef4o2YJT9L+SjSpTTg1kCqoZFSKnmBXmQAACAASURBVKN1p7yW6RztUERpdCaoQbdTTT1X+MgzS0opxapeZoP1pMdvYrLIHHk6ED1GWIdYZZnhyJLoInORpsuxwjrMLJNJnytVHnGLEsrdFjOYONiE2OAB1zM+FiEOQgIpIUTOWGCWL/g+dbQQ0EHmmGKCkaxsiS+gKLJ7MJapLOp0C0/po5YXxTsT2d6Dz1QmPp1HPa1u3SmP4CaP/Lj7dnKGtymmPHoerTUKxQ0+w45Uc19lmeeMUK3ro2N2tE34AAHoQYQJcYkfUkEthZSwwiJTjCXcnSlErpJASgiRUzZYZ2iP9ZPSQaMT7qvb3CmYKMDbLL2wwToW/rglN0tZ0RpU2zOktE4ul2hTEaUUUxazRKaUAg1HaI6pRXWPHhaYoVG3Y+JjklEGuZ/W3oe7mWbcM+9MiJeFBFJCCOFhlSXWWKVAF8bMKIV1mGeRXXCjDFKua+JmpUJs0MO/UU8LjXTGHdvRNissMcNzOvUr0V1+m/WV+ulNepwFFHnO4pjKokiXxd0/Qn9M4rsQ4mAkkBJCiARuc4nzXMTQbhFNB80sE9FyAtOMM8oADbo9EsxoNJp+enmdrwGRHXXb2tZoNKMMsMoy66zRqrvIJ8A8M/TTu6eyC8sseCat2zrMArMH+wCEELuSQEoIIRJYZoHP+B5V1JNHPnNMs7Bt2a2P24zQTznVhAgxzThv8424Waqty329XI0W8pzkmWeV92QtMc8805ToiujMlqMdHJzozJkQIn0kkBJC5KQjtNBKF37yWWSWPm7vKXcoVRycXcsvrLIcnaUqpdJzhkgpxaye5jqfpnyMN/mCDk5yRLdgYDDDJA+5QYiNlJ9LCBFLAikhRM5p4RgtdEVndUqp5Jx+l6t8zCJzWR7d/qVr96GDzSNu8YhbaTm+ECKx+H23QgiRRQqDFo7HLY0ZmLTTnaVRJW+eac/k77AOM5aFMgNCiPSSQEoIkVPcCtzeS2OFlGZ+QHuk0dzmEmEdxtZhtHYI6zBTjPGckbSdt4gyqqknQDBt5xBCxJOlPSFETllnLWH9phUWMzqW/Zplks/5F2powIefaSbiktRTxYefs7wTKYPgYGAywQi99Hg+v4AiqqkHYILRl+YzFSJXSSAlhMgpDjYjDNCg26K70MDdzj/AvSyObG9CbDDCQNrP080FCimOaZZcretZYJZhHsc8t5mjtHEi2iqmleMMcD8nCqAK8bKSpT0hRM7p4zZDPCKsQ2jtsKqXucNl5pja8XUKg2CC1i6HkYlFOdUxQRS4xTgb6Yi5L0CQNk5gKgtDGRjKwFQWbXRRQOabFgtxWMiMlBAiJw1wjwHuRQph7r7brZ5WOnkFcAOqacbppSer7U/SzcRM2JnO3PbXexX1eOaeoaiiXmalhNgnmZESQuS0ZIKocmo4ymks5cNSPkxlUkEt3VzIwAizZ4N11lmNu9/RDlNxRT69Q67NeuxCiP2RQEoI8dJr4VhMPhUQDaZ85GVpVJlxj6uEdRhH24CbSxZinf5t+WQTjCY8xuQOj6VCos0DQhwGsrQnhHjpuSUT4mkc/OQRYj3DI3IVUoKJyQKzaZv1mWOKL/khDbQT1EXMMskznhAmFPO8NVZ4xC2O6tO8mJ1S9HEr2q4mHcqA28ArIJ3/xKEkgZQQ4qU3wyT5Ooih4ifZV1jK+HgKKOIMb+Enn82Fs3v0HKin3k7WWOExd3Z93igDTDFGNUcAxQSjnkuDqfRLQAPwbeBv0nomIbJDlvaEEC+9Qe5jE8bRL/KpbB3mMXfQaWrLkohCcZ53CRDEUhaW8uFTPk7yWk7sjltnlWH6GeZx2oMogP+87Z9CHDYSSAkhXnrrrHKZH/OMJ6zoJWb1JLf5MiN1nLYroxoTC6ViM4MUBvW0ZXw82VQEvB759zcifxbisJGlPSHEobDGCg+4nu1hJKxhZSgDv87P8Giy6xeBDSA/8s9vAv93VkckROodeEaqoaGBjz76iN7eXu7evctv//Zvp2JcQgjxUppjKlo5fKuwDjHNeBZGlD3/PVAc+ffiyJ+FOGwOPCMVDof5vd/7PW7cuEFhYSHXrl3jRz/6Effv30/F+IQQ4qWyziojPKZet2NFSjLYOswKSzxnOMujy5wiDC5uy097DwhABjKzhMicAwdS4+PjjI+7v2UtLS1x//596uvrJZASQvzM6uMOc0zToNsxsXjOMKMMHKrCly24S3VeKqjmNIXYPIUtleXXgf8FeLTDcb8HPEnNEIXIiJTmSDU3N3P27FkuX76cysMKIcRLZ5JnaSt3kG2V1PEGhfyvPMaHZmPLYwpQTAFT5G2bkSoBPkhwTD9uHtUNJJASLxdFor4BexQMBvnkk0/44z/+Y7773e/GPf7BBx/w4YcfAtDd3U1vb28qTrurrq4umR3LUXJtcpdcm9yUC9elgEJ3VyIKC5t6lrBwMHd/aUI2bhD1GLJUOjU5CpVwVjEXro3wlqprc+FC4pZT+qA3y7L097//ff27v/u7ST2/p6fnwOdM9pbJc8lNrs1hucm1yc1btq9LHc36PX5Zf039h+jtv+NX9P9Lh17F1Br2fFsG/aegrRz4fBPdGunUF/m2/ir/Xr/HL+lWunLu2sgt8S0V12anY6SkjtR3vvMd7t+/z5/92Z+l4nBCCCFyUC1N0QT6TWFl8H+oM/xPfIVFfISS7Ky3DszgVj7/PbZmUuWWI7TQTjc+5cdUJpby0cwxmjia7aGJHHHgQOqtt97iN37jN3j//fe5ceMGN27c4Bd+4RdSMTYhhBA5xMFO+Nh1VcNv8vP0Us7KLgt9i8Al4Djw45SOMPVa6YoLHi1l0crxLI1I5JoDJ5t//vnncRV8hRBC5KYCiminmxIqWGeFQR4wxVhSrx1lkDJdHRdYbJpT+fw/uov/gS92PI4D/AkwucexZ0Me3kVULXw75kyJnx3SIkYIIX5GFFDEa7xPFUfIVwFKVAWneJ16WpN6/RRjPGMQW9vYOozW8UHEV3lCYJf+hoXAf9rPG8iCJRY8719jRYIoAUggJYQQaaVQtNHFRb7F+/wKr/JViinLyljaOYGBiaFe/NVvKosOTqGSzG16xC2+5Ic85BbzzGDrF9lNWod5i7G4hb2VbX82gX/Py/EF1MftmPcIboHVR9zK0ohErnkZfo6FEOKldZyzNHMMn8rDUAalqoJzXKQgCy18S6iMCaI2KQzyCCR9nFWWecYg1/iYPu6wpOdZ0UvUcBN7Sx5VGDcf6r8AS8QnlL+9nzeRYbNMcoPPmNWTbOh15vU0t7h0aGuEib2TpsVCCJEmPvzU0oypYudoDAxaOMY9rmZ0POuskO8RMCkUoZiymsnRaEboZ4R+wO2lVxB5bBnox92V9wT4P4H/BrQBwcjzfg34dM9nzbw5prjGJ9kehshRMiMlhBBpEqDQc6eboQyKKM34eAZ54LlMNc5T7AMWIFDAf8T97XwF+N+B87yoUj4InIvcvxJ53n+MvE6Il5kEUkIIkSarLGN4lAJwtMMi8xkfzxRjPOQWIb1BWIextc04wzzgxoGP/TpQhlsb6lvA7xO/lBeO3P+tyPPKgdcOfGYhskuW9oQQIk1CrDPOU2p1I+aWkgEahyEeZGVMzxhkjCfkESDExoFnoja14jYc/s/AlMfjjXTQwnH85LHMIm9wnT9jijYgVd1ZAwQ5zlnKqUajmWCUh9zc17KlEMmSQEoIIdLoAdfZYI0G3YGFxSJzPOQGyyxmbUwazVrcXrqD+b8iNy+tdNHMsWj9qUKKCei3+U/8lHmmU3J+E4sLvO/Wd1IGCqjW9RRSwpf8KCXnEMKLBFJCCJFGGk0/vfSTmUbtuUZh0MzRuCKeprJo191cT1G6eS1NmFgxuxINZZKvCyijitmXovyneBlJjpQQQoi08ZOXsEZVkOKUnaec6rjdkeDukAxmodSE+NkhgZQQQoi02WA9Yf3v5QRVw/ejkBLP+xVGwurkQqSCBFJCCCHSxk2sf0jYo+zCAPdSdh4/eQkfS2XAJsR2kiMlhBAirQa5j02YFn0MX2TX3iNuMee5v29/VlnGhz/ufpswYUIpO0+2NdHpVsrHzxJzkVY9qUnYF/sjgZQQQoi0e0ofT+lL6rk+/FRxBAOTKcaS2mHYTy+v6DdiykyEdZghHh2a5sIdnKSBjmjifjHlnNPvcJWPWWQuy6P72SVLe0IIIXJGFXW8zTc4ymk6OcWb/DytdO36umnGucdV1vQqjnYI6RBPeMAg91M2Nh9+CinBzMIchIlJ45YgapPCiPl8ghRTRhWmRyFYkR4yIyWEECInmFic5PWYWSWAFn2MKcZ2nXV5zgjPGcHA9GzNs18KRRfnqaURBweFwVMe0p/CHK/d5FPgObNmKIMiXUIeAc7yNgGCODgYGPRxmxEGdj2un3yWmY9pOC2SJ4GUEEKInFBJnXewgEktTUkvX6UyiAI4ymlqacJQRrTlT7M+zhqrjDKY0nMlssYqymMRSWvNEguc5W0KKMJQL5oSdepXWGLBMxfNwscrvEkJFTjYGBj005v08qt4QZb2hBBC5IRE9abArQeVDQpFPW0xhT7BnQk6ypmMjcMmzCgDcU2nHdx+ifkE48cYWQ70corXKaECU5n4lB9TWbTRTSV1aXsPh5XMSAkhhMgJ04x7zrrY2DxnZMfXGpi0cYIjNKMwmOQZfdwhxPqBxmRgJgzwDAyaOcYQDw90jmQ94hYhNmjSnVj4WGaBh9wE3DIT2yml8Ov8uPv95FFKVVwBU0tZNOujTDGWnjdwSEkgJYQQIieE2OAhNzimz6JwE6ndGZehXUslnOUdiimLBge1uokyqrjED3A8goxklFBBGycSPq6Uokl3ZiyQAreUxPYEehPLc8bO1mEmGY2730deJPCKT0j3Ex94baUwqKQGCz+zTKa8Z+PLSAIpIYQQWWViESDIGis84wmzTFJLIwYmk4yxwMyOry+hnCJKY2ZYDGXg035qaGSMoT2PqYwqzvBWXOL7dj58ez52qtmEecwdOvQpdwZNKWwdZp01zxyulQQNsx1tM83zhOcpopSzvBMN2hQGwzzmMXdS80ZeUhJICSGEyJoOTtFIBzqyG26MIR5yg0EeJH2MQko9F98s5aNYl+8rkDrK6V2DKID5XYK8TBmmnyUWaKCdPJ3PJM8YYQCbcNxzNZqH3OC4Prcl8LKxCfNkh8/9DG/hV7EV5Bt0O7NMMs14yt/Ty0ICKSGEEFnRSAeNtEdmktzZpDrdRJgNHnM36eOssuy528/WYVb22R4mUUNlrTVKKRzt4GDziFv7Ov52ZVQRpJhlFpllYsdxNXOUAoqYY4qn9LHBGgCzTDLLZFLnG2eYddZopIN8XcA0z3nKIzYS5JSVUO5ZP8tSFvW6VQIpIYQQ2acwKKIUmxDLCZZfcolCUUolCsUcU3vORWrmaNysj6ksGnTHngKpGZ6zwRqGNqM717TWODiM8TTmuQYm1dSTRz5zTCdsrxJigzyPfCEHhxW9yAKzDPGQFZaSHie4y5jFlBNinSXmsfBxnosECKIw0Disssw1PolrbVNODad5E4URqR9VSj2tXOEnrLKc1PktfBznHNUcARRLzHOPq7uWljAwE9aHz0aB0lzys/3uhRAiR1RTzwleReMGKOuscJPPk/6CzLQyqniFN2N2tN3h8p5mJnwJGg2bmNGgIllX+ZguzlOhawFYYJb7XI0JRoIU8yrvoVCRop0O80xxk8/jZrSe8IAOfTIm0LN1mH7u8ZRHnmMwMGiikzpaUCjGeMIQfdG6Vo100sFJHGwUBmussMQ8QYowovldJgW6iKOc4R49Mcfv4lzMeExlorSinW7uciWpz+ks71BISfR8xZRxXl/kEj9gPTKz5WWeac/lU1uHec5wUuc+rKSOlBBCZFmQYrq5gKV8+JQPS1kEKOQc72Z7aJ4sfJzmLXzKj6V80dsrvIE/QXDkJVES+QpLewqiADZY5xZf8DH/lY/5b1zl3+Jm9V7hTSzcsRrKwFIWpVTSQHvc8YZ5zBMeEtZhwjqMrcM85VHCIArgNf4dbZwgqIooUIW0cJzzXASgjGo66I7WbbKURQGF1NCwJYhymcqkhoaY+3z4PWfIDGVQTk1Sn1ERpQQpjit7oDCop23H1zo43OMqtg7jaPfahHWIBWb3lYN2mMiMlBBCZFkDbXH1kzZ3nZVSuevW/3Qqp4YaGnCwGWOIBWapph4SLPTU0Mgwj5M69iNuc15fxIgsVbnLcTYPubHv8SZaXgwQJJ8ASsXOq7hLie2eYx7kPk94SB75bLCW8NjlVEeDlK3HN5VFUBdRQa1b1HNbuYHN9+xle+2qndq3hNlI+NhWAQrxum6mMinU3jlhW00wyiLzHKEFv85jijGmGDs0TaH3SwIpIYTIsjwCcVWpN+1lhifVurlAFUcwsdBo6mllnhlWWPKsW2Rg4sOf9PEXmaWHj2jlOEW6jGUWecJ9FphN5duglEq6OB8XyGwqIEiAQlY98p00TsJaSQpFFfWc5AIKFRekgZs/VEI5fvI8H9c4oI2YxxztxC2ROthMMEqVro+ZUbJ1mKEk27osMe9ZXNTW4aR3H66yRP8e8td2k0eAIzSTRwGzTDDB6EsXmEkgJYQQWTbFOOW6Bmtb4rXCYC5BMnS6lVFFFfXRMW1+AZdRRbEu8/5CZuc6RF6WWUg6v2c/CinhLG/vUspA8SY/xwzPucOXSTXvDVDIq1zEwu9ZjX2Tjc0aK0zyjCJdEjcOjSbEOqY2sZSPsA5hY/OQmwQopIOTlFNNiA2G6ceHn1JdGWlMbDLKIKMejYkbaKOOFgwMJhhhmH5WWGSa51Tomug4tHawsTPWM3CrMqo4zVsoFKYyqdWNNHOMq3yc8n6J6SSBlBBCZNk4QzTRQUAHo19wYR1meMvW9kxzZ6K8Z3BMZbnb/7UdnR0J6zDTjCXcBZctLRzbMdABt0K5QlGmqznOOXq3JXl7Oc2b+MhLOJMI7s5BjRNtb1NPC3k6gKms6DLmI24xzlNqaKJIl7DEPOM8xcLP67zvVi1XBj78dOhuRhnkPtcJEGSJeULblvX85PE6X4tWKFdKEdTF1NPGl/yIO3xJK8ep1+2YmEwxRh934nYIZsJJXov55cFSPoK6iCY6eJLBavEHJYGUEEJkmYNDDx/RQDvVuoEwIUZ4zGSGep5trSy++YVqE0ajE/eZUwareplFPRfZoTbEhEc7kmxzd6glt6/KVCY1uoH7XN9xRiSfAgIeTYK32gyiFIqzvMNj7nCZn1BPK5X6CBusMczjaOD5bNuMUDudmJgx5zCVRb1uY5D7CetFneR1/OTHLBUaysCv82mkk0HuMcB9Bra1mcm0IMWeZRNMZVGrmySQEkIIsTc2NkM8YmiHXWHp0MkpGrZUFn/GIA+5yRhPaaKTnTZ3h9jgNpcyN9h9WGCWAl2UdDClcQPLnQKpnWoqAdjadkssKBMDk1IqOKvf5gaf8ZQ+niaR01RCZdxuPnBzpYIUe25AsPC5db08crEMZVCl6xjk3q7n3q888mnmGGVUs8YyQzxKuFHCLQHhHaQns7SaS6T8gRBC/Ixq5igNkcrilvJhKpM6WmjjBCss8pBb2Np2Z1e27S6zdTgmN8fESvjFmE1PeBi3285dlnQ8d8wZGLzG+9TR7JlQD26vOq9AS2vNkl7AwY4L3Exl0cmppMasUNi8KDMQOz4zYfK7G+AlDvHSuUycR4A3+DoNtFGkSqikjrO8TQ2Nns9fZZlVluPeY3jbz9XLQAIpIYT4GdXkUVncUhaNdADuctNnfC+SQxN2E6G1HcmHes4znlBGFV/h57nIt3mPX47sjsudr5YVFrnGx8zqKRxts67X6KeXS/zAXb7cFkwppQioIMc5ywXeT7jTL5FFZhNW+k7UdmYrH37e5Ocppjy+BIK2mWGCNVY8A9cN1lhn1fO4jnaSmgnbrza6MPFFZ9GUUpjK4jhnEwbYt7lEiHXCOhSt1TXJKM94krZxpkNKlva+853v8Iu/+ItMTExw6lRyEbcQQojsSlSqwMIX/fcQGzzlESM8piraWmWKBWYJUswZ3ooJxmp1Iz78ObPkp1BssMZ1PomZrTEi//NaBgN3BqlAF1JPa1yNqTwCnon4SinKdJU7I+URTK4lCHK2OsYZ8imImdFy8600zxlmkjHe4hfII4DGYYQBHnMn+t566eGcfifajHgzUBygl5kdevgdVDk1nsunCkWAoGcrnRWW+Ix/oYJa/OQzz1RSrZEsfBRTRoiNXVvbZEJKAqm//uu/5i/+4i/427/921QcTgghRAYsMkcJ5XH3L3s0+nVw4lqBNHvsiDOVRYWuJY9AwtmRTGnmKK10oVBoYIiHDEaSrEuo3LVekaksanR8gVGbcMJZFnejwACt+nhce5kBeglSHGlOvOD5OVdRHxeQbAZEowxyjne2HNegQbdhYvGA64DbyuULfuAusekylllgiIcJmxGnygZrBAjG3a8w4nYWbqXRTO1hU0UTR2mnO5pjtc4q1/lpVn/WUhJI/fSnP6W5uTkVhxJCCJEhj7jJOf1utAmuox00Dg+5mdTr3R5x8bMQDjYBgln9cqunlVZOxGyvb9HHcCJJ/Q52UoUft5cFUCjaOen2AtQ6ZkYrrMMM8YgxhlBAsz6GgUGYMP300kAbJVREd0POMc0tvojmW6nI/xJppStuqdFUFnW6mcdbShiss0o/vbu+t1R6wkO6dWw5A3cp8vmOgdRelFNNOycwlRmdETS0yVne5kt+lJJz7EfGdu198MEHfPjhhwB0d3fT07N7nY5U6Orqyti5xN7Itcldcm1yUzqui4FJHvmYmNjYrLOWdDHEfAL4yIv78tdolpjPaoXqQko8l9c0OroclOg5W5+7ynJMMJVHvlteYMt71kBTVz3/ped/9ggeFaDJpwAf/m2v04TYiCaPBwhi4fP8PMOEMTE8c7Y0mmX+x4QtbDLFT35MP0CbMCssk6id0F4FKMS3Zdl5k/v+FxK+/3T/feZe4RRobm7mn//5n5PKkerp6eHChQupOG1OnUvsjVyb3CXXJjfl2nXJI8Cb/Jyb+ByZmbF1mGc8SXpWK13e51c8Z8u01vyE/w+FQR1NHOW0m08UDV40NjYKg6c8ipvZeY9fwlLxX+b/25U/oevC0YTjeY9fjqtcD+4s1sf8V3zk8TbfiGsovJnj5OAQJuTZasbRDlf4CU0cpYQylljgCQ+ykj9kYhKkmPUdEt/36wJfpURVxN0f1hvc4POExWBT8d/NTseQOlJCCCH2ZZ1VrvARnZyiTFdF2pg83tPusABBmjlKIaUsMstT+lhl2fN5YUJJLxOts+qZs7PBGlXU0c1rANEddpvBiaMdVljiJp/HlAuopI4OTiXckbd9FqmKOqqoJ8QGz3iCmWDma3NGLEABDnZcEvvmuExMDO2dHK/RvMp7GJECngFdSCW13OISM3ts2XNQNnbKeyVumuAZhR5tdsDIatK5BFJCCCH2bYVFbvHFvl5bRCnnuRgNAIp1GXU0c41Pol+M1dRznHPuc1DMMMldLu/Y0kRhxOw83P7oSV5P2HvPUCZBXYQPHxusoVCRBOcTngUytx63hAoWmOEMb1FCBZby4WiHBtpYZomgLooJhLTW0QrlbiPonUstJNph6AZjL4IsdybO4Lg+wxf8YMdjvkxG6I9ps7OZ0/eIm1ntzZeSYh9///d/z6VLlzh27BjDw8P85m/+ZioOK4QQ4hA7xlks5YsuwRnKwFI+jnEGgCLK6OYCfpWHpSwMZVJBDee5mPCYhZRwkW/jU96lHfweOV3baTRBSghSzNt8kw5O7hJEuVo4RjX1lFAZXf4zlIGprOiMmq3DgLsEGiYUXQINE2KUgejjCce2re7V5p+9gqwAwbjgzMJHFUeooCYnC6juxCbMZX7CY+4yoyeYYIRrfJr1ulMpmZH6tV/7tVQcRgghRJYdoYUWjuMnj0Vm6ePOnpdq/ORRTzsllLPEPMM89syX8Sq9APz/7N13fFRV2sDx373TSzoJgZAQQm9KUbEr6tobKIquva5tLa+uvS4W1LXr2ntHV8UC2FdREWQB6TVAQiC9TS/3vH9MMmSYO+mQEM53P/NxmXLvmbkJ83DOc56H5Ib7+zM4LhBQFAWnSCGDbCrZFvfacRyim4vUKExIN8cp5hwoeKhnHIfo5iTpvybSg683ubrn1xp2Q9qwkyTSqKOaEgpjyhKsYQk+POSJIVh26JcH24Omxt2CjVXBEwVEGlrMTE0/ChjM3oiGpGwNjcXM3WlLcTtDmBBFrIsrSdGV5NKeJEmSBERmVPIZHg0E0shivDiMBfyAi9pWHcOGg/04EhUDBsVAusikHwUxy3UAKcQnDTcKE5mVsZOUMIjpx8C4QCqZNIwJioxCZDv+FjaQIwoSBlNhEaaOGoyYYpLoWyKILNMZMceVRYBIoBXAxzY2N3ucxl58eQxhoBgZLRoqhAYoMceN1MeKP1fkfYQobtJqJYlUBrNXQzL79uB0rDiEn/i8S3dY7u66Tx1/SZIkqcuoqDFB1Pb7DRQwotXHGcLeGDBGd5+pDX38hjEu+hwFhb05MEEAEKaY9UCkMKhePzxFUTBj0XkPhoSzM0IIXNSwjmXUU0OoyRJaY989TYQppYjFzMWIqdnQoum4IjNDgk2spoRC3XwdDS2aD9UcA0bGcSgDGYFAQyAICH/0fTelKErczsTGvoilFLOOpdH7+5IfVzwVItcig+wWxyUlJmekJEmSJCzY0KuGoygKySKt1cdJJ0u37EAyaZEilmikkJGwflMQPxtYAUAhq8gmL+45mtCooSLu/mYT0BUFRGTm6H/8RB/yyRZ5aITYQiEVbI2ZlamhQr8OlRBoaFSyDYuI1JSqohQX9Q1b/n1sZBX5Ynh0CU0gWMzcVs36DGc8KWTElEEwCENDEc+WKYqClhyA7QAAIABJREFUS9Sxgj9i7jdi0r0ugG67m0Yqkbw0gCrKorOF0nYykJIkSZIadqjpf9Hq9UlLJExYt0RAZHalMadHTRhSRBK9k3FRi4d6SthIH9E/GgRoQiNMSLfEgglzJAdKr2ijELgaWrIIBCUUUkKh7hgiBTdhLUsYLPaKVn5vnIVSUcmgN5WUUsG2uIrkhaxiCxtJJ4swQSoojb735qgYyKJvXGK7QTE2LO3Fvye9mlJ6M19lbCFT9I1b0lRQqUowU9aLPoxiAo0BtoLCchZQxpYW38ueRAZSkiRJEmHClFBIX5Gv0yNuRauPU8x6+oshOxwjHJMbVEtFwtkVCzb2ZSIrWEgpRaxkIS5qyRODMWKimnLWslQ3eT2AP+FMl0C0WN/KjpNR7I+DJAC8uFnBQjLoTR+Rh9JkRseAkUzRl0z6IIi0yxnA8Ggvv9bkQ+2ouZmhEGFUoUWbEWuiocWNIPpZNwaZm1gd9/pySqilkhTRC2OT0gHrWU5Qpw+fCTOjdcpEjBT7UktVl/dR7E5kICVJkiQBkV1jYcL0EwNRUfHjZQ2LdZfREilkJU5SyBDZaIRRUamlijVNKp1raCxjPqPFBBTUyHzODjWQhotxlLMFDa3FXVoqKqOYQAbZCETMTI0QAoFgKfN0mwQ3PcY+TIxZAnOIJIYxlpX8jyxyMBLfTLhxz5yCQj5DKaUYD/Wt/ryaChLAr9P8VwiNSrZSxDr6MxSbcFBNOZtYQyq9yBdDMWOhmnLWszzacmZHi5hLFjlkiX6ECbKFjdRRpfvcLPolGKVCb/q1qehqTycDKUmSJAmIzNqsYynrWBrtvdeeY/zJb9hw4CQFDy7dAKaCrfzKHPZhIjbFrnusJFKpTfBF39Rg9iKD3jF5RUJoBAlQShEbWNliRfRMclAblvAaKYqCIlRSyWjVnjYFlUz66s4IAfRnCHkMwYiJOqpYw5K4itwrWMgYcWB0OTEswmiEWMcyfHj4k99inl9KEaUUtWJ0EWVsadXSXGR2LH7eMNLtT4YOTclde5IkSVKc9gRRTXlxU05Js7NAfrx4Ej6uEGplYnNf8uOWoBqX4VazpFVtZazYdCuLGxUjYUKtSvQWDf/TM5QxDGAEFsWKQTGQpmQynsOw44x5XjVlzOc7SthItShnM2v4ja8TzjLtLJHSEvHvRSNMhU79rj2ZDCslSZJ6CAfJ9GcoDpKooYLNrO32uSxFrI/m7TTShIYfT7NBWCMFJWFrFUPCNjHxaqlCQ4vLsQqJILVUUcM89hIHIKBhMVK/710ZxXH3GTHRlwFxDYkNGMlnWNwOOzf1rOJ/rR77zuCmnuKGmluNuVthwpSymfpuVMDTjIUgwVYl8+8sMpCSJEnqAdLJitRmalgSShIp9CWf+XyPtw277na1CraymTX0F0PR0BoKV/pZzC+ter1AUE8NycSWaBBCtCm3q4YK6qgmRaRFZ7fCIoyHeirYCsBcviKLHAyYUDEwQAyjcdZGIFjDYt2Zo8isk35piQzRfWs4reVPKthKNnkoKGxjM1WUdfWwAMhhAIMY3RBEC4pYH1M3a1eSgZQkSVIPMIxxMctbqmIAoTCY0XF5Nd3NBlZQzHpSyCCAn1oq2/T6VSxinDg0muOkiTAaGmtY0qbjLOZn8hlGnhgczQNyU48JM0ECBAmwpUnJhBIKyaQvAC5qYx5ryosn4ayZqZlK7N1BNeWtKiS6K2WREyn82uTnPVcMjO5C3NVkICVJkrSbM2LCii3uflVRSROZXTCitgvgp5ySdr22jip+5xvyGEKKyEAjRAXbCOBr03E0NLLoF122M2Cgt+hHChn8xpy4/KcAPrY0tGFprtimXnmBRu1tHJxEKsMYF52J0whTxHrWs6zHt3spYERcTpxBMZIrBrOBFbv8/ctkc0mSpN2cRjjhV0dz1b57Ei9uLFixR4ovMIBhHMTxpNH6QLIXfbBii8llUhUDZizRmaf2SjTLtuOuvdZwkMw+HE6Kkh7ZWagoGBQjeQxiBPt0aJy7Awv6uzxVlC7ZUSgDKUmSpN2chkYpRYRF7E67kAixiTVdNKpYDpJJpddO+6LLJo90emNUjNHAwqgYGc3+rZ71cZKsuwRnwIiTlA6NbzWLCYlQQ1++huKZIsRqFrX5WAMYrjtOVTGQRT/MWDs01u7OlSDZPUiwS/7hIJf2JEmSeoBVLMKEhXSR1VAI00AJhdEGwF3Fgo2xHIwNR3RX3FqWdvq4chkU13AZInWPkklvVd6VB1e0iGhTYULtLrLZqJ4a5vMt/RlKskijnho2sRp3O46bTJrujkGIzE7acbZ5WXN3spZljBeHRqu8Q6QC/1r+7JLxyEBKkiSpB9AIs4RfsGLHih03da2qn7SzjeVg7CShKtvnUAaJ0biobdWuOhUVC3YCeONqWxkxkUIGuQyK27UXq3U5M+WUECSAKgwxvf1ChDqlv5wHFytZ2CnHsQmHbjClYuhw0Nfd1VHFQv7LQEaRJFLx4WEDK6K7K3c1GUhJkiT1ID48u7x4YyIOkrHiiKkWDpGq2bkMajGQGsBw+jMUECiobGFDdCfeIEaTy6Do7FHiGRqtVdXRIZIwvoAfGM44MkQ2ClBFGStZiNaFdYp2VMhK0siM682nCY1tbCbQTHJ7T1FHNYv4uauHAchASpIkSdpJTJh1CyUqioJFNJ/Hk8MA8hkaszurrxhAiBA+3PRjYFyByx1pQmtz6YcAPpbwazSvqrvsgFNQyaIvNpzUU8NS5jFcjIvmQ2mE2cRqClnVxSPd88hASpIkSdop6qmJyzeCSD5LeQvLMPkMi9viblSM5IlB+PHq5kPtqJLSVi0fWrGTx2CSSKWeGjaztl2zegrKTgm8rNjZjyMwYkJBRUPDTR2/Mgdo3LXZPQK+PZEMpCRJkqSdIkyItSxlsBgdTQwOixB+fC0mm5ux6N5vwNiqIpYhEaKIdS0+z0kK+3B4QzFPA6kig34MpJj1bGBFq3aBZZGDkxSOYDIhghSyis2duFtyDAdjwhJdvjRgIEmkMohRrGZxp51Hah9Z/kCSJEnaaYpZzyLmUsYWakQFG1jJ73xLuIWGxInqK3lxU0VZtIzAjoQQaEJjE6uporTF8Q1jLEbFFKkET6TZsaqo5DKQ/TkaU4KArlEG2YxkX9SGIp4mxUwBI8hnaIvnbg0DRhwkxeWAKYpCH/p3yjmkjpEzUpIkSdJOVUNFm/reAazhT90t7mtYgps6MsgGYUBVDAixvd+dh3qW8Cte3K06TwoZuvcriopJmMlnaLPb6gcyUncJMl8MYxNrOrzk5iQ54WOJ2s5Iu5YMpCRJkqRup44q/uBHChhBkkjFTT2FrIwGZPP4hjwGkyYyG2apSqmirNUBVKMwIYyYdB8zKAYyRd9mAykbDt37FVSMmDpcgsLfTD2onlwranciAylJkiSpW6qnhiX8qvuYH2+nFGDcwgb6iYFxs0qNmuuTB+CmjlR6xd2vEe6UOl4+PLioxSlSYpb3hBBdVoBSiiVzpCRJkqQ91jqWU8E2hBDRJcJGIRFiM2ubff16lhMWsfleIRFiPcs7bYyLmIubOjQRJizCaEKjkJWUUtxp55DaT85ISZIkSXssgcZS5pFEKqOYgFXYGlrZGChmXYvBSjXlLOFXwoTRRBg/Pjawgq1s6rQxBvAxj29wkoIZK/VUd4uq9SoGtB2qze+JZCAlSZIk7fHqqeE35uAgGQu2NgUrVZThpo7v+WSnjtFFLVC7U8/RGgWMJI9BqBjw42UNSyinpKuH1WXk0p4kSZIkNXBTRxWl3WLGpzsazF70Z3BDyQgVm+JgFPuRRmZXD63LyEBKkiRJkqQWqRjoR0FcYr5BMVLAiC4aVdeTgZQkSZIkSS0yY0lYFcuGc5eOpTuRgZQkSZIkSS2K1LSKD6WEEAkr0e8JZCAlSZIkSVKLBJGyCzuWe9AIs6ETyz3sbuSuPUmSJEmSWmUTawgSIF8Mw4KVOmpYy59yRqqjjjnmGFatWsXatWu5+eabO+OQkiRJkiR1QyVs5Fdm8wOfspAfqaOqq4fUpTocSKmqyrPPPstxxx3HiBEjOOussxg+fHhnjE2SJEmSJKlb63Agtd9++7Fu3ToKCwsJBoO8//77nHLKKZ0xNkmSJEmSpG6tw4FUTk4ORUVF0T8XFxeTk5PT0cNKkiRJkiR1e7ss2fzSSy/lsssuA2DkyJEsWLBgl5x3+PDhu+xcUtt012ujKJCSpGIyKbjcGl5fosopPVd3vTZ7Onlduq+OXBsFBQVV9q3bSXbF743oyG3//fcXs2fPjv75lltuEbfcckuzr1mwYEGHztmW2648l7zt/tdm6CCTKPlzgKheUyDq1g8U9RsGineeyxaq2vVj29OvjbzJ69Kdb+25NiqqGMV+YiKTxOGcIiZyqshnWJe/l55264zfm+aO0eGlvQULFjB48GDy8/MxmUxMnTqVmTNndvSwktQlPn61L5kZBpKTDDjsKnabyolHO7jgzOSuHpokST3MUMaSSV8MigGjYsKgGMlnGNnkdfXQpDbocCAVDoe5+uqrmTNnDitXruTDDz9kxYoVnTE2SdqlBg0wkZdjRFWVmPudDpXLz0vpolFJktQTqRjIJi+ub51RMZLP0C4aldQenZIjNWvWLGbNmtUZh5KkLmM2KQgtwWNmRf8BSZKkdjA28/VrxroLRyJ1lKxsvhMNyDMy5eQkTCaFz+e4+HNFoFOO2yvDwLET7YTD8NV3bmrrEnz7dxKTCfJzTVRUhamu2bnn6kor1waoc2k4nbETtR6vxrv/qeuiUUmS1BMF8BMiiAFDzP2a0KihootGJbWH7LW3k1z812T+/LE/99yUzl03pPPL57k8dGevDh/3wrOS2fhHPs88mMVz0zMpXjSAU451NPuaPr0NPPtQJut+z+f32blMPbX1XbovOSeZ0mUFLJiTR/HiAbz/QjZ2W8+cnREC/nrltoadepGAsd4VZsWaAM+8WtuhYw8aYGLaLRm88GgWpx7nQJW/eZK0x1vNIsIihBACiARRGmHWsayLRya1hZyR2gmyehl4clomNuv2b0ujUeHKC1L4aGY9fyzxt+u4Bf1NPHV/7HEB3n4um/x9Cqmsip8tysww8L9v80hNMWA2KQzIM/HCo70ZMcTMXQ83X9b/2CPsPHZvJg779vNNPsHJsUfYef39Oh58qprS8p61Xfen37wMO2gj552RTL8+Rn78xctnc1yEQi2/NpHTTnDy+tO9MRoVzCaFM09J4n9/+jj6zC0dOq4kSbu3Mrbgx8cAhmETTmqppJCVeHF39dCkNpD/Lt4JTjjKQVgnvrBaFM44Jandxz3zFCcGQ/z9mgaTjtOfZfr7pakkO1XMpu2zSE6Hyg1XpJGa0vzlv/matJggCsBgUEhyGrjsvBQWf5dHZobOgFrQv5+RJ+/PZNhgMy8/nsWwwaY2H2Nn2loaZvrT1VxzWzkff9mxIMpqVXjlid7YbduvQZJTZfzeVs49Xe4ElKQ9XS2VLOYXfmMOK/hDBlG7IRlI7QSaJqJTtU0JEXmsvaxWBaMhflnNYACLRX+57YiDbFit8ZfZ7xfsNcLS7Pn69Ukc4FjMKsnJKtdeltrCqCOSk1QuPSeZpx/IZOl/87jsnBQcdoVzTkvi91l5HLRfz0yu3H+clbDONXc6VKZOan9QLUmSJHUPMpDaCb741q0b8PgDgvc+qW/3cT+f48bn1wnEBMz6zqP7msKiIOFw/GvMZoWSbc1Ptfw8z0MolDjws1pUjj7M3vyggbGjLWz8I59H78nkigtSIrMzDbvgTCYVp0PluelZLR5nd+TzC9QEKWUeb89N3JckSdpTyEBqJ6is0rj4hlI8Xg23J5K47PVqTH+miiXL279z748lft74oA6XW0PTBOGwwO3RmP5sNRs2BXVf8/gLNXHBl9+vsXCJj3WF+q9p9M/HqnC5tYTBlKYJNm1ped3rgxezSUk24HSoKIqCosRHFsMHmxPOqu3Ofv+fD5c7/vNzuTVeeqtjCeySJElS15PJ5jvJB5+6+PEXL5OOd2I2K3zxtTthsNMW19xWzgef1TPl5CTCIcE7/6lnYTPJ6wuX+Dn/mm38e3oWNpuK0Qg/zPVy0XXbOG9KEscd5WBbaYiX3q5jxZrYIK9wc4h9jt7MnTekc+YpSZjNSkyxSq9P8Pjz1c2Od2C+ieysln/M/AFBIND+Zc/uSgg4+bwS5ryfg8kEqqpgMMALb9byVYJZREmSJGn3IQOpnai0PMzzb3T+rMPc333M/d3X6ud/8pWbz2YXMiDPRE1dGLdHMHdmPwYVmElyqASDgkvOSeGia0uZ8bkr5rWFm0NcdF0Z/3dPBe8/34eDJlgJhiAcFlx7ezm/Lmh+HJomaGmeyePVeP2DOoSA3pkGVDWS8N1TLFrqp9/YQo6daCcn24iqQk2dRnqaSlV125b3xoyycPbkJMwm+OgLV5t+DiRJkqTOJwOpPYSmwfqNkRmxay5JYchAc3RHnsmkYDIpvPivLD6b49adGaqu0Thm6hayswykpxpYsyHQqt1shZtDFG0NMXiAKWY2SwiB0MDn05j9g4fn36hlwde5jBhiRggo3BTk7Cu2sXRl5xQx7WqNn+n0u3oRDgsURcFohKtuKeOND1qXN3fTVWncdUN6w8wgXHhWCm9/VMdVt5TvzKFLkiRJzZA5UnugM05OiitrAJFlqH32bn4n37aySIHKtpQEOOOSrdTUatS7wgSDApdb4+d5XtYVBhl64CbOuXIb336Yw94jLFgtKjaryrDBZn78pB/JST3jRzQjXeWdf2fjsKskJxlIckbe5zMPZjEgr+V/z+TmGLn7xnTsdhWjMbLE6nSonHt6MhPG6e94zOtnJDur7eUpJEmSpNbrGd9SUpvUu/SXkwwGBZe783eSLVsVoP/4Qq65rZw7p1dy4jlbmDh5C/UujS1bQ5xyjAOrVcHQZKejqioYjQpTT3Vy9cUpFC8egL9oEAu/yePwA22dPsadbdJxTjSdj9ZggKmntlwG4YQjHbqvt1oVJh0fW0Nsv7EWVv/an+U/9Wf9/HzmzcptVbAmSZIktZ3823UP9NxrtRy0nw2nY3scrWmCbWWhVvUDTE1RGVJgYlNxqNWVzT1ewVsz9JewcnOMWC3xMb3ToXLW5CTGjbZGxzpmlIWZb/Xl6DO2MG/h7pMfZLEousVUjQYFWyta7vgDQrcGmaYRbWcDkUr2X3/Yj6Qm/QLHjbbw4ye5FOxXqFsoVpIkSWo/OSO1B/riGzfPvlqD16dRVx+mrj5MSWmYk84tafZ1igL/urcXxYsHMOv9HNbPz+fd57M7XLZg/iKfbl5WnUtjvzHWmIAPwGZVuOem9A6dszOMGWXhy3f6Urq8gIXf5DLp+MQ9D2d95wGdTYk+v+DzOS1XMv50titmxq5RMBRbm+y8M5Iw7hCwGQwKSUkKx05sviejJEmS1HYykOrh9h9v5e+XpjL5BCemJoXKb3ugkiEHbOTyG8s47aKtDNinkDXrmy/PcNWFKVx6Tgo2q0pqsgGbVeWkox38656ONWP+eZ6PhX/6YgpUen0am4uChHRmUFRVYeTQ5nO5dra9R5r56bN+HH24nV7pBsaMsvLG09lcdq5+25cNm4I8/Gw1bo9GOByZXXK5Nd6aUceCxS33Xqyu0Tj7b9twezTqXGHq3WG8Po0b7ymPuW75uSZstvhfa5NBoV9fOQEtSZLU2eTfrD2AxaJw3BF2kpwq3/3soWRbGJMJvni7L/uPt2E0QCAocHsyOfSU4mg9q5JtYT6c6Wrh6NvdcEV87z27TeX8M5O59o7yDi0bHXd2CddfnsqFU5MxGBTe+biOp16qofCPAbrPX7W2a3fzTbslA5s1tq6Ww67ywG29eOXdOt3P4r5/VTHrOzdnn5aEyajw4UwXP/3mbfU5P//aTe7YQk78iwOTUeGr79yUVcSe6Jf5Xs6dkhyztAeRybDf/7f7LIVKkiTtLmQgtZvbf7yVL9/pi6KCqoDRqPDgU1UEA4ID97Vhb5idsFrBYRe890I2E44tate50lP1d4CZjAo2q6Jbwbu1/H7BQ09V89BT2wt8piSrPP1yNVdfnBazvOf2aNzzaGW7z9UZxu9tjQmiGlksCr0zDZRs048qFyz2t2oGKpHaOo13Pk5cLuHjL13cdl06Bf1N2Bp6LLo9Gt/97GHxsvafV5IkSdInl/a6ucwMA6892ZuatQOpWl3Ac9MzoyUBTCb4/K2+pKYYSEkykOSMLLfdfHU6V12UGg2iGhkMCqOGmumd2b4t8b/M9+omPG8sCnYoiNrRqcc52Lgwn61LC7jmkjSWLPNRWR1GCMHKtQFOv3grv8xveXYlNUVl0AATxp3wz4XNxYnrP1TVdF0PvWAQDjqxmMdfqGH9xgAr1wa486FKplyyNe65e480c9f/pXPbtWkMLkjcoFqSJElKTM5IdWNms8JvX+WS08eI2RSZ/bjgzGT+cpiDjUVBBg0w4bDHz4rYrApasn6wJEB391hr/OO+Cg7cNxebNVLEMxwW+PyCq2/tvIKQh+xv5c1nsqNLiBazwpjRVt75uI4rby5HtCJes9kUXnm8N6cc4yAYhnBIcNN9Fbz6bl2njXPa41W8+3x2zFKn26Px6nt1+Hyd2+omr5+Rf96cwdGH26mp1XjypRpeeLM24WdR79K486FK7nwo8azdA7dlcM3FqZjNCpqAW69N55ZpFTz7quz/J0mS1BZyRqobO+0EJ73S1WgQBWCxqAzIM3LEwXbyckyYzfGBlKoqFG8NxmyLh0iJg41FoYTLTi1ZvjrA+L9s5rX3a1my3M+Mz10ccnIR3/4U6RmXka6S06djsfkd16fH5WE57Kpu3k8irz7Rm5OPcWC1qiQ5VFJTDDzxz0yOmWgHYPzeFm6+Jo2/nZdCelr7fgW++MbNNbeVUVEZwuvV8Hg0Xn67lv+7u3OrjGf1MrBgTh5TT00iq5eRIQPNTL+zF0/en9nuY44ZZeHqi1OjxT3NJgW7TWX6nb06fP0kSZL2NPJvzW5s9AgzSc746SNFUXT/fyOXW2P6U9Vc/7c0BvQ3kuw04PZohEKCc67c1qExbdgU5Ip/xAYLfbMNvPPvbPYba0UIKNkW4vxrSvntj7YnNw/KN+veHwxCdpaBuvrml83SUtVIEGWJD8ZuuSaNsycnRRpJmxQCQcH0u3ox6YISvp/b+qTvRm98UM9bM+rJ6mWgulbD7+/8pstXX5yK0x4pTtrI6VC5+Kxk7n+8qtV1vJqafIIDi04Armlw0l8cPP+mnJWSJElqLRlIdWNr1gVxubW4Okp6hIj0b3O5NX6Z7+Wd/9Tz7if1nHyMgwP2tbFxc5B3/1NPTW3n5u8oCvzwn37k55qiX/YD883Mei+HEYdsbPPs14IlPnJzjHE1k1QVNm8JcfiBNg470EZ5ZZgPPqunsir2/WT1MhAIglWnOsLQQWbG7mWN6TEIMOPlPmSP3kCw+eoPujQt0jZnZzl0fxtWa/z19/kFe42w8M1/PW0+ZjhMwmXBsE4OnCRJkpRYj1vay881cv9tGbz9bG8unJqMzoTNbuPDmfUoSiRIakl5ZRiPV8NsgkP2t/HEtExUFT75ys0/7q3guddqmw2isnoZeP/FbLybB+HbPIiPX+1Dn94tJ1MddoCNrExDzIwJgMkIF5+tX1OpOdOfqiYQjK3i7fJoPPxMFR+90odP3+jLHden89AdvVj/+wAO2T+2z1zh5pBulBAKCfwBQZJOUKoocNC+3bPtzJr1AYLB+OtmNilsLGpH5Ad8ONNFMBT/GakqfDa75eKgkiRJ0nY9KpA68hAbf/7Yn+svT+Wsyck8MS2TEUPMu23jW49XsK08pLt815TPp5HkVLHbVMzmyH8vODOZZx7MatV5DAaY+3k/Tj02suRlMimccJSDX7/M1c3Baiovx4jeM6xWlUED9JfpANKAvRr+2+jEvzj4/pN+hMORmR5NExRtCfL3W8vYVhbmkAk2kpwqqqrgsKskOVU+fKkPapPLGwgIbnugErdne/ARCgncHo11GxLXnuquAfcTL9YQ2CFe8vk05i/ysXZD+wKplWsC3P1wJV6fhter4fZoeLwal/5fWVxdKkmSJKl5u2eEoUNR4I2nI7uoLObI23I6VMxmhesvT+3i0bVfaYJlIyEE4bCgzqWxqTgYrRnUyGFX+etpSboJ2jl9jDx0RwbfzMjh4bt6ceHUZDIzDNGlLogse6WlqEw6rvm2IvMX+3Rbl7jcWrPFJk8BzMDJTcb03gvZJDtVnI5IErSqKqSmGPhklpvzzkzWXeK0WhTGjo5dx/v367Wcdfk2fl3gZVNxkPc+qWefo4t4/o063abMQsDc+W3PkdoVVqwJMOmCEjYWBfH5Nfx+jS+/dTPpwvhyBm3x2PM1jDxkEzdPq+CmeysYNGEj7/0ncX0qSZIkSV+PyZEaMtCkGzSoKpxxchL3PlrVBaPazmJROP5IO6nJBr6f62FTM3WImnryxRr2GmGJCSKEENTWaUy6aCvz/vCx+tf+uq8NhaB3poF61/bgYcQQM3M/74fVomCxqBy0rxUBcUtzEAlEhw1OPKsEsGptkK++dXPckY5o7pHfr1FWEeLdTxJ/MV/Q5L9vAFNPdaJT3xKAycc7detXQSTZXm/l88tv3Xz5bewyVeHmIJNOcHLy0Q4sFgV/Q3+/My/b1q78qF3lu5+9DNxvI1m9IpsG3J7OyWPaVByS5Q4kSZI6qMcEUh6vwJBgfq3pMk9X2GdvC7Pfz0E1gEFVMBjg6ZdreOntOp59KJMjDrETDAo++MzF9XeWx+xM++gLF6OGm7nxyjT8foHZrLBmfYBjp5ZQXhmZrZq/yEdOdnyCNkBRSQibTSE91cDW0hBP3p8ZXR6DSDkFTRPoxSn1bo0Vq1tuxXL2Fdu4+qKbxem1AAAgAElEQVRULj8/BbtV4aMvXNz/RBVeb+Sg4/aycMJRDoJBjdQUAycfaGPoKcUAHAAkAWkpBt1lRJMRkpNVXnu3jnGj4xsY17s1Fi1tvmL3hHFWDtrPSllFmMv+r5Qnh5r5y+F2qms0ZnzuoqKy+y1nDR9iZtRQM6vXB/hzReQayGU3SZKk7qfHBFJFW0KsWBtg7xGWmNkVLQzPvdZ1/+pWVfj87b6k7dBe5aqGwMNpVzEYFIwGhamnOhk1zBzXwuWeR6p46uUaxo6ysLU0zIo1scHNvY9UcexEB3Yb0QDJ7da4/4lKHr+vF+edkYwQ4PUJUpPVuNYmqqqgCIE/oEWXRYNBQVWVxqezW+7FFw7Dky/V8ORLNXGPPfNgJuedkYzVoqAokSVY5ZN6FEtkDKpV4TybwgUJNgZoAr79r4dV6wKceLSDYyc6MJkV/H6BJgR/u7GU8XtZWLUuEFdd3WCAj17pw5EH2zGaIvlTT07L5MjTt/DAE9XxJ+sGLBaFj17uw+EH2QgGBUajwv+W+jnxr1s6tXq8JEmS1Dl6TI4UwJSLt1JcEqKuPkxdfRivT6OqNswbH3ZeReu2OnBfK1ZLfITgsKs4bGrMLJLVojJ0oJkD9ondiZbkVAmHI0s8OwZREMmjOfikIub84KGqOszy1X4uv6mMgfkmzjk9GZs1koCekWaIScxuyu0RfPS5C69Pw+fT+M9XLg44oahDS14TD7Jx7pRkHA3BoqoqKIqC8mE9iisSFJh8gidGWeidaYhLqhdC8NNvkfesaXDGpds48vRi7nyoklv+WcGCRT4+eKkPX3+Yw9alBdx8TVrM6y86K5kjDrbjcETy5pKcBlJTDHz0Sp+4seb0MfLBS9nUbxhI9ZqBPPtQJk6H/lpj32wD7zyXTfWaArYtK+ChOzKwWjsnW/2eG9M5/KBIj8SUZAMOu8q+e1t4clr7C3BKkiRJO0+PmZGCSM7HoP03cviBNvr0NjJvoY8PPgq1qq3IzmKzqgnPr5eXpCgwfLCZ3/7wkdfPyOtP9eaA8ZGt+X+u8HP+37exam18dLN0ZYATzymJ/tlhV3jpsay4JHRFibR2aRrAebwar71Xx3V3lnPe1aXteZu6pk5Kwm7b4T16NJgXm9htmO9D+ATs0O5GURQG9I/tAdfY9Pc/r/Xh4Ak2rBYVW0Pceft16azdEOQ/X0Zm0S46Sz9BPTPDwPAhZlY2BKUOu8Lvs3LJzNhexuGCqcmM28vKAcfHzg4mOVXmz86jV/r25PyrLkpl3F5Wjj5jSxs+HX0X/zUlrkei1aoydVISl9xQ1qU/y5IkSVK8HhVIQWQH1g+/dJ8dWHPne3Vzl/z+SB6UxRL/Rb9iTQCjEX76rB99srZ/uY/by8LPn+VSsN/GmARyPZkZBsIJUmoCQQGBSF0ls1nh+7kebp5W0cZ3FmmavPcIC3UujTXrI8FdPnBCw+PDf/ageDWaZpErGwJgApqmNZlAeaACURCf2D4oLLgK+BLY2HBfeprKMRPtutXLb7oqLRpI6X3uEPkZaZpPd9akyO7GpoGt1aIyfLCZgydYmfv79grt505JIjlJjdnhaLep7D/OytjRlhbztVpiSzCzZTIqqCoJr6kkSZLUNXpcINXdeL2CS64v5dUne0f7mtW7NBb+6WPkEDNphu3tP3w+jeWrA8xb6OPU4xykJBkwGrd/46uqgtmscNYkJy++1fxyZfHWEKFw/PRFOCyY9Z2Hf9xXzvDBZlavD7J+Y9vX7047wclLj2WBAkaDQuHmICefW0Lf4hCPECltEJrpQtXJsVJ2iDUUl0C8Xatbj8oYgEeARTQJpFINhEKATvXy3pnbc9HenFHHsMHmuN59dpvCG8/05o0P6nj13TrG7WXRnblSVRg51BITSO031hp3PIjkcu013NzhQOq7nz0cf6QjJgjUNMH8RT4ZREmSJHVDPSpHqrua8bmLsUdu5l//rualt2s558pt/GXKFvY/vojZP7jxBwQut8abM+o4+ozIbrb+uSYsOpUHnA6VgibLXWNGWbjhb6lcODU5pvBoKAS3P1CBx7t95krTBB6f4O6HKyncHOKr7zzRIMpqVcjNMWKKXUnTNXKomdee6k1KsoGUpEgez4ghZn75oh/zVBgFrAJCIhI07XjTo/s8VaHYqTAK+LXJcws3B6OlC5oKBkVMy5QX3qxlwSIf9S4NIUS0QrzBoDBmpJVH785k6X/7s2FTSLe+lNWi4PPH3r98tT/mM21qXTsC0h3dcFcFNXVa9Bxen4bLrXHFP8o6fGxJkiSp83UokDr99NNZtmwZ4XCY8ePHd9aYeqR1hUHueLCSv91UxhffuNE02FgU4pTztmLvv46UQeu54h/l0Z1Zi5b64ypaA9S7NP5Y7EdR4LUne/PTZ/2YdmsGT0zLZNP/BnDQftsT1fv3M2FQIwFU5Aa3TquISVhXVZh+Zy/Klxew/Kf+lC4r4LrL4guYHn+knd9n5VK6rIAv3+kb1/RWVRWys4z8+UMeW20KY4EXgPY2HNEsCrNzjBTUCzbs8Fg4DH+/vQy3R4vWl/IHNOpcGtMe314vLBiEo6Zs4dZpFYRC8Q2eDQaFPlkGCvIMeH1aXCseVYXH7s0kPW37r8lr79cTCMS2sPEHNDZsCvLL/LY3ad7Rhk1Bhh+8kWmPV/HZLBePPFvN8IM3sXRly2UoJEmSpF2vQ4HUsmXLmDx5Mj/99FNnjUdq8NNvXpau9OP1bZ/98Ps1tmwN8elsF6ed4GTyCc5oJXenQyXZqfLxq30wGODgCVauujAViyVS7kBVI0uID93RC0eTpO57b0rnigtSsNtVHPbITrH7bs7g3ClJ0eecPTmJ91/swz5jrPTKMNCvrzFBorxCQb6Z6y5LJQj8H3AqUEVsSlRzAkA1cIxfcPy6IInKlr7/iYvjztrCl9+4+XOFnxfeqGXMEZso2hL7CiHAaFISNuM1mVSOP8rJDXdVxC2dKUpkKfb8M7b3DKyoDHPoKcXMX+QjFBIEAoLPv3Zz1JTiVr7DllVWaUx/uprJF23l3kerdmpTZEmSJKljOpQjtWrVqs4ah6Tj6DO3cPt16Zw3JRmDAWbMrOfuR6oIheDCBDvSLGaFCeOskbIHO+6YA8Ka4OjD7XzylRtVhWsuSYvL+XHYVW6/Pp23ZkSaJj9yd6+Y5zTX+89iVjj39GQefDJSp+lbYBjwITCeSPHNROqBhcAZQHkzz2v0y3wfv8xvuVVKeUWIYFBg1cmpAnB5BHabgs8vcO4QINrtkaTzppavDnDQicVYLJEdkKHWFamXJEmSeiCZbN6Neb2COx6s5I4HK+MeMyS4coJIIUpjoisrItXVIZJ0HVeeoEF2ZuQAqSlqXDHR6KGE0A2qQqHY2Z9y4EEiwVRzNOABWhdE7ahXhoErLkjh0Ak2Vq4L8Mo7taxYEyAYhM/muHnmQf3xuj0az71Ww+Jlft0WNR5vpEFwUzabwhknORk9wsLyVQE++Kwej7flugQWi0JmhoHS8lC3bkkjSZIktZ5C5Ls3oW+++Ybs7Oy4+2+//XZmzpwJwA8//MCNN97IwoULEx7n0ksv5bLLLgNg5MiRLF++vAPDbr3hw4ezcuXKXXKu5lgsCnk5RpKckbpSlVVhireG0NrZvSY9TaV/jgl1hxgnHIIlK/wkOVQG5sc/rmnw53I/YQ1SklQGDTCht13O5RasXhdAUWDMSEvccSCybKZAzOs1DUq2hSgtj12Oygcy2OFUw4dDk2sjgEq2785rLbNZYfhgM6oayWtq/IkWAqpqNDZvCWKxKAzKN2EyKdExCAFVtRobN0eimnF7WWLfT8Nxlq7yE2hIUTKZtp/LYIjka2karFobiJSVSCCnj5GsXoboebeWxn9G3Ul3+b2RYsnr0n3Ja9N9dda12XfffRM+Jjp6++GHH8T48eNb/fwFCxZ0+Jzd8VyJbr0yDKJ8ZYEIFA8S4a2DRXjrYOEqHCh++CSn3cdUVcQnr/cRtesGiuCWQaJ+w0BRt36gOOpQe/Q5Lz6aJerWDxSB4kHCvXGgqN8wUJx5qjP6+O+zcqPjaXoLlQwSB0+wRp93/60Zom79wJjneDYOFDPf7CMqVhaI6jUFwrNxoKhdN1B89W5fYTLtMFYQtZH4Ieam/bEg7r46JfL8tnwWbz7TW/iLBum+F3fhQDHrvb7R544aZhbnTkkSZ5zsFAX9TdH7b7oyTYRK4o8RKhkkXn8qK/q8Ga/0iTuXv2iQ+PSNPgnHd8cN6aJuXeznV7tuoLhganKX/2x2598beZPXZXe6yWvTfW+dcW2aO4Zc2tsFLj470muuaW0gm1Vl/F5WxoyysHhZ22sPaRpMumArhx5g48hDbFRWa7z/SX1MY9vLbizjpbdrOeEvDlxuwQef1cckY+9YNbxRKBxJom505/RKDEaFKy9IwWAgumPv6MMdBIKCRUt9fDrLzW9/+Ji3MH7n2iFEftoahRVQbQpkGhB2BXwCpWFmzmiEg4PQlu0Lx0x06Ca/Q6Qq+METbAzMN7F+Y5BlqwIsWxW/A27fsfoJVIqisPfI7Y+dcGT8uYxGhWOPcCR4PdxweSqOHfLZnA6VO65P5/X3u659kSRJktRxHdq1d+qpp1JUVMQBBxzAl19+yezZsztrXD3K2FGWuLYfECmOuWMic1sMGWiitDzE3Q9X8dRLNTFBVKMFi/3c80gVjz5XHbejbekK/QDOaFD4/uN+3HZtpHdd32wjb8+oo+/eG/B4I3lGFkukurfDrjJmlJXikpBuEAVwNtAYZriBsnSVwNd50MeI+L4/DDYjGnK1LCF48wg7q37pz+tP9WZwQcuFrerrm18fDQRETO0tPTvmQTUSQrB42fbAK9HuPy3BKp3FosQFUY2ys/RzzyRJkqTdR4cCqU8//ZTc3FysVivZ2dkce+yxnTWuHmXRMv0ijgaDwsq1+vWBFAUunJrMvK9yWfx9Hrf8PS2aGD5mlIW18/rzx9d5zJ+dx/r5+eyzd4Itac24/cHKuMTwyLkVbDaV265N53/f5rLql/7M/TyXzQsH6DZgdjpULjgrOe5+iKQbTSGyq8EDPAcck24g2LdhMrS/CfFNHpyfgrAqqALyFvoYnG/irElOFszJY8SQ5oPNp1+pwe1JHExZLArLVzc/6/fkSzX4/CKmlpQQkdpb/7hve/r7jM9d0fY+jfwBjY+/rNc9rs8nKC7R39a3ZHnHqqBLkiRJXU9WNt8FXnm3Dp9fEG7SssXri7SJSbSs9+oTvXliWib7jrUyeriF269LZ+7n/UhLVfjuoxwK+kdanzgdKvm5Jr6ekUNKctsu57yFPsLNTOZYrQqjhlmwWVWSnJEaU4l6wSWqiDABSCNSS+ok4B/A0rVBHnu+Gk2LzMqFFHDflIH7hWxEiopSq8EiH0ajisOu8MDtGc2+j6dfqeGDz+rx+iIFOpsGQ26Pxnuf1FOyrfnE7mAQRh22ifWbgtEq6FvLwhx0UhHllds/pBvuKmdtYZD6eg2vT6OuXmP9xiDX3pF4r+ENd5XHBHqaJnB7NP5xX9v7G0qSJEndiwykdoGKyjAHnlDE93M9hEKRdjBvfFDHCWeX6D5/6CATp5/kjKkTZbepFPQ3c/8tvXSb8RpUhTNOduoeb+JBNr7+MIc1v/XntSd7MzB/+zJXWKcfX8xxEzT+bcrl1njzA/1cnwFEGg4PBb5vcv/dD1exel2Ax56v5l/PV3Py+SWoh9kRc/sjjrDDpshOOlVVOGhfW7Pn1zS49IYyhh64ictvLOXbnzzU1oUp2hLk3kcrufzG1rVX2bg5xNADNmHKWYcpZx25YwpZsCg20K2p1RhzxGZOv2Qrt95fyRmXbmWvwzdTVZ04Iv1stptTzy9h7u9eSstCfPuTh6NOL+6USuiSJElS15LJ5rvI2g1Bjp2qHzjt6KB9bbplEZKcKuP2tuour9ltkRYtOzprchIvPJIVLajZv5+RU49zMuG4zaxZH+Q/X7o44+QkzOaWAyaILPuFwoKAX2CxKHh9gq9/dPPhzPjmxADvATPtCscd4cBsVpjzo5vKqsib83gFt0yL1MiyWBSEAHoZEe/kxBxDL/cLtpcfaLRla4hX36vn1ff0l9n05OYYueisZPr1NfL9z14++qK+xRpPQsC3P3n49idP809s4vu5Xr6f23nVzyVJkqTuQQZS3dC2spBuUrPPp7F0pZ/hg82YTDsWlhT8Mt8bc5+qwuP3xVYlNxpVkpyCP3/sz8zZLu5/oop9x1jJ62eMCdC8PoHZpMQV9vR4NB5+rorKKo30VAPf/ezhtz8Sz6wcfbidGS/3ifSmUxRMxshS14tvxc5g+f2Ct2bUcc7pyTGJ+S6PxkNPV8U89/gj7Tz+z0wK+puordf417+reeipakTzk2txjjzExiev98VoAItFZcpJSdx4ZSqHnFzcqgKbkiRJkiQDqW5ozo8e3G6B0y5iltZCYbj30Spyso0cPMEWDZDcHo2FS3x8Pzc2kOqbbdTdLag0BDSnHOvk0P1tjDxsEweMt3HwBCvZWUY2FgX5bLab009ycvVFqdElRp9PIxgWXH9ZGhazwjc/eXjn48Tb95OTVD56pU9cC5p/3ZvJT/O8cc+/9o4K7DaV0050EgxG3vvDz1Tx1oztM0yHHmDj/Re3HzMtxcAt16TjdKjc/kB8BfhEVBXeejY7ZmxJTpWRQy1cc3Eq05+pbvWxJEmSpD2XDKS6oXAYJk4u5uNX+1CQZyKsRYKlc67cRnFJiJPPK+Gyc1O46KxkFAVe/6CO59+ojTtOdU04Uuk7AaNRIS3VwFvP9ObCa8v44ht3zOOLlvpZ9Kefay9LJS3VgNWi0CfLgNUaOejxRzo4YB8bww/eqJsjdNLRDt2ZNZNR4a+nxe/yCwQE519TyvV3ldO3t5ENm4IxM0MD8ow8eHtGXGDmdKhcc3Eq/3ysCp+vdTNJI4aYSXLGfzgmk8K1l8lASpIkSWodGUh1U+sKg+w9cTMF/U1YLZEyCY1LV6EQPPdaLc+9Fh88NeX2CD6c6WLKSU7dmSmIBFNHHepg5dz+HHpKcVyxyo++cPHRFy5GDzfzyxe50SAKIonodpvCxWcn88izNXHHtlkVVJ3tfAYDOO2Jc7KqqjWqqrePY9xeFt79dzY52UbdRswACMjqZWBzces6CPsacrz09Eo3YDIh++FJkiRJLZK79rq5DZuCrFgTaHP+T6Mrby7js9ku/IHYsgBNGQwKSU6V5x/JSnickUPNujv87DaVffa26r5m9g8eDDo1Jz1ewaez3PEP6EhNUfl2Rg6DC8zY7SqKoui+D03AtrLW965bVxhM+JmGw4K0lO5XLDMtVcWaoPyEJEmS1DVkINXD+XyCc64spd+YDSxdGYgrJtlIVRX2G2vFlKAA+JoNQVQ1/kvc69NYkqBCenFJiPv+VYXboxEKCTQtUvrh01ku/vtbfI6UnqmnJMW1ZFF2mOVyuTWmP1MV09amNf63RD9J3u0RVFZ3n4bChx9oY/Wv/dmypICqVQW8/VxvnA4ZUEmSJHUHMpDaQ1RVaxx2ajEff+lKODMVCseWE2jqf3/6+XOFH58/trCk3y94+e3ECecPP1PNxMnF/Pv1Gl55t47TLtrK+deUtnrcffsY4nKiGs8dCgmKSoL8475yHnyy7TlNN9xdEVcR3e3RuOvhyoSfwwH7WJl6qpNBA1puXdMZhg02MfOtvgwaYMZijrTmmXSck49f7btLzi9JkiQ1T+ZI7UHq6jXOvaqULVtDXHVRakzelM+v8fHnLt36VY2OO2sLT0zL5KxJSZiMCr8u8HHlzWUJ6zw1WrjEz8Il7WuHMu8PH/UuLS4xXFEiuVYZae1fgvvtDx/Hn72Fh+7oxejhFkq2hfjnY1W8+5/4OlS9Mw18MyOHvBwTQgiMRoVPZ7k4/5rSZj+zjrrusjTMO8RsVqvKgftaGTTAxLpCmcglSZLUlWQgtQe6+5EqRg+3cOj+NkJhgaoqLFvl5+rb4tucTBhn5dJzk0lJUvn4CxeX31jGJdeXoaq0OYA4cF8r992cwYghZlauDbRqeWr2Dx5WrAkwerg5JvBrXN6z2xQe/2cm28rCfDa7dXlXTc393cfBJ7VcKPOtZ7MZXGDG3KR+1ynHOrn6Ih9Pvdx80n9HDBtkxmSKn5ELBAT5uTKQkiRJ6mpyaW8P5PcLTvhrCfsfX8QV/yjjiNOKOejEYurqYyOj6y5L5ZsZOZw3JZnJJyTxwqO9+fqDHAyGtgdRRx1qZ84HOUw8yE7vTCOHH2hncIGZow+3N/s6TYMjTitm2uNVCfO7LGaV269Lb9uA2iAtVeXgCbaYIArAYVe54oLUnXZegLnzvfh88e/baokEv5IkSVLXkoHUHmz56gDvf+rSXXbLSFeZdmukZlNjUVCnQ2X83lZOO0G/p19z/nVvr7gSDKoaub8lPp9g+tPVBJupbJCbs/MmV21WJVKZXUff7J07qfvMKzW4vZF8sEZuj8abM+ratEtRkiRJ2jlkICXpOuwAO4FgfPCQ5FSZ3BBIjRpm5twpSRy0n375g6aGDzbr3j9skP79elavD+jeL4Rotk1NR5VsC8fN1jWyWhTyc3deMLWtLMyEYzfz8zwvwaAgGBKs3xhosYaYJEmStGvIQKqH2G+shacfyOTFf2W1uFzWGvUu/cAhFBLU1oeZ+WYffv0yl6cfyOTLd3JY/H0eGemJf5zKK/VnTyqrWj+rcuu0Cvw7lDgQQuAPCO6a3vr2MO3xR4JSCT6fxqH723bqufceaWG/cVZMJgWTUWHkUAtzP89l7GhLm4+1Y+9ESZIkqWNkINUD3HZtGt9+1I/Lz0vhwqnJzHi5D2883btDx/zhF49uXSZ/QKBpMPFgOw67SpLTQJJTZehAM688nvic05+uwuWODc60MEx/tvVlC7772cukC0rYuDkYLX+wcImf/Y4piqvI3tmWrgjofh5hAZU67XE60xPTMmNKQDRWlJ9+Z8vLohAJnh68PYPadQPxbhrEsp/ymHjQzg3+JEmS9hQykNrN5eYYue269Gguk6oqOB0qU052ct6UpHYfNxSC484qobwiRG19mNq6MF6fxi3TKjjxL/EtZ8xmhaMPdyRs4fLUy7U88lw19S4Nt0ej3qWxrTzM48/Ht5ZpzpwfPAycsBFTzjosueu45IZSrrwwhY9e6cOFU5MTtn3pqFffqyMYig2kNE3g9wnm/Nj23YKtlZyk0rtX/DSSqirsO6blJVWA56ZncVVD82lVVRg+2MJnb/Zt14yWJEmSFEsGUru5YyfaCetMiJhNCi8+1pt7bmr/brZFS/3kjClkysVbufDaUvqNKeS512qxJghWFCXSkDiRaY9VkTVyAyMP3UTWyA1sLW1dX7xEpk5y8ssXuVzy12QmHe/kiWmZ/PpFv2gwd8TBNh64PYP/uyKVvtkda/myfmOQc67cRk1tJKisd2lsKg5x5OlbCHXsbTTL7dHiArhGpeUtnzgtVeXsyUlxRU2tFoVb/57WKWOUJEnak8mMid2cxyt0d5QpioLJCP/3tzQ+neVm8bL2bZUPhyNLak19/rWLsycnY9qhHMDKNf6ESdmNAgFB0ZaORx5Wq8LzD/eOCRCcDpXBBWYuPSeZow51cNgBNuw2hUBAcM+NGUy5dCuzv/e0+5wz57jJHr2B8XtZI61xlu/c5USIfP4vvFnL5eelxLxXl0fjwSerWnx9/34mAgGBbYfJK4MhkmslSZIkdYyckdrNzZzjRlUSzwKZzQqnn+iI/nnvkWauvjiFM09xJlyGa8ltD1RSVhGO5jx5fRp19WEuvr6sXcdrj33HWHQDSIdd5YrzUznsAFt0KctqVbHbVd55LjthL8HWCgZh3kLfLgmiGt16fwVvzajD640sibrckSDqjQ/jK7DvaMOmYFz9K4hsGlj4587b6ShJkrSnkDNSu7l6l8bpF2/l0zf6YDErcQ19ATQRWXZ785nenHKsE1WNBATPPiQ48vTiNgcF28rCjDx0E+dOSeKAfaysWhvg5XfqKC3fdXWN6l1Ct4kyRJaznI74fyMoChywj42fWtkwubsIheCqW8q5+Z8VZGcZKd4awudrXYPmunqN59+s5bJzY2e0fH7Bg0+1vT+hJEmSFEsGUj3AN//1MOKQTayam495h7JMgaBgxkwX55yexMnHOKNfpo1LPZ+83peCfTe2+Zz1Lo3nXqvtsnpGi5f5KS0PYbeZogVDAVxujY2bg2RmxP9oKwoxhS13Ny63aFdLmJvurWDL1hA3/C2N9FSV+Yv93HhPOSvX7LpZNUmSpJ5KLu31EJuKQlx+Uylen4bXq+Hza3i8Gg89VcXSlQEu/muy7ixNRpqB0cNbXxSzOznxnBJKSkPUNdlV+PgL1Ux/pjqu1AJEWuPMW7jnLWcJAY+/UEPu2EIcA9YzcVJxu5tIS5IkSbHkjFQP8uaH9Xz7k4fJJzgxmxQ+m+1m/cYgRiMk2fVjZk0QlzS+u1i7IciAfTZy6P42MtIN/DLfG11ePP6oeqaekhRZxgxFCndOunBrm3sESpIkSVJzZCDVw5RsC/PMK9uX2y6YmsSjd2ditykIIeJyqHw+rd07+roDIeC/OjlPl95QxpMv1jDxYDvVNWE+neXC5d59l/UkSZKk7kkGUj3YXw6z89T9WTFJxo3BlNenoWlw1uXbeuwszbJVgZ1e8VySJEnas8lAqge79e9pcYUYFUUhFBI8+GTVLt9pJ0mSJEk9jUw278Fyc/SLJnl8go++cOkGUTabgip/KiRJkiSpVeRXZg8293ev/nZ/ISjcHFtd/OjD7az6pT81awZSvWYgD9/VC6Ocr/z/9u4vtMn9juP459TkqKuSbRTJ1kh1UGep4kKZXog4kBALog4ceLFDIaCMDZxXFVME4exsXS/mYLLerJcRHWsLvVF4wF44JKR8woUAAAX6SURBVDXQNKQlaRuO1LRSi6c7orU9/fc7F/W441F7bP49T5v3C74XSdrn94FvS748fwEAWBWD1Ab26d+mNfNy+Y1haublslr+8oXm5///3i9/sVn/6fiJan/2sVyulYce/67Jo3/+dYcdsQEAWDcYpDawz8cWdPB4Vv/uea7sxIL6+mf1299PvnUTzfAff6ytW968mq/yBysPu/3RD/kTAQDgfTh4s8FlHi7okz88WfVnfl778TsftzI/b7Tzpy7970uufAMA4F3y2t3Q1tamVCqlRCKhrq4ueTyeQuVCCfUn5t55LpXb/ZE+H1v7I0kAACgXeQ1SlmVp3759OnDggEZGRnT58uVC5UIJ/env05r76s1B6sXMsv7xry+5iSUAAKvIe5BaWlq5hD4ajcrn8xUkFEorPbqgX/16XHf/+1IzL5f1aHxBlz97qvCfv7A7GgAAjlawc6RCoZBu3bpVqM2hxOLJrxT4zYTdMQAAWFe+d5CyLEter/et91taWtTT0yNJCofDWlxcVCQSee92zp07p/Pnz0uS6uvrFYvFcs28JnV1dSVbC2tDb5yL3jgTfXEueuNcpeiNyaeamprM/fv3zdatWz/4d2KxWF5rrqVKuRZFbzZK0RtnFn1xbtEb51YherPaNvI6tBcMBtXc3KyjR49qdnY2n00BAACsO3mdbH79+nVt375dlmUpHo+rvb29ULkAAAAcL689UrW1tYXKAQAAsO7w/A8AAIAcMUgBAADkiEEKAAAgRx9p5fK9kpqamtLY2FhJ1qqqqtLTp09LshbWht44F71xJvriXPTGuQrRm5qaGu3YseO9n9t+j4diFvf2cG7RG+cWvXFm0RfnFr1xbhW7NxzaAwAAyBGDFAAAQI42Sbpqd4hi6+/vtzsC3oPeOBe9cSb64lz0xrmK2RtbTjYHAADYCDi0BwAAkKOyGKTa2tqUSqWUSCTU1dUlj8djdyS8cubMGQ0ODmppaUkNDQ12xyl7wWBQ6XRao6OjunTpkt1x8EpHR4eePHmiZDJpdxR8h8/n0927dzU0NKTBwUFduHDB7kiQtHnzZvX19WlgYECDg4O6evVqUdez/dLEYlcgEDCbNm0ykkxra6tpbW21PRO1Unv37jV79uwxvb29pqGhwfY85VwVFRUmk8mY3bt3G7fbbQYGBkxdXZ3tuSiZI0eOGL/fb5LJpO1ZqDfL6/Uav99vJJlt27aZ4eFh/m8cUpWVlUaScblcJhqNmkOHDhVlnbLYI2VZlpaWliRJ0WhUPp/P5kT4Rjqd1sjIiN0xIOngwYPKZDJ6+PChFhYWdPPmTZ06dcruWJB07949TU9P2x0D7zA5Oal4PC5JevHihVKplKqrq21OBUmamZmRJLndbrndbhljirJOWQxS3xYKhXT79m27YwCOU11drWw2+/r1+Pg4XwjAGtTU1Mjv96uvr8/uKJBUUVGheDyuqakpWZalBw8eFGUdV1G2agPLsuT1et96v6WlRT09PZKkcDisxcVFRSKRUscrax/SGwBYzyorK9XZ2amLFy/q+fPndseBpOXlZfn9fnk8HnV3d6u+vl5DQ0MFX2fDDFKBQGDVz5uamnTixAkdO3asRInwje/rDZxhYmJCO3fufP3a5/NpYmLCxkTA+uByudTZ2alIJKLu7m674+A7nj17pt7eXh0/frwog1RZHNoLBoNqbm7WyZMnNTs7a3ccwJFisZhqa2u1a9cuud1unT17lj2GwAfo6OhQKpXStWvX7I6CV6qqql5fob9lyxYFAgGl0+mirWf7mfXFrtHRUfPo0SMTj8dNPB437e3ttmeiVur06dMmm82aubk5Mzk5ae7cuWN7pnKuxsZGMzw8bDKZjAmHw7bnoVbqxo0b5vHjx2Z+ft5ks1kTCoVsz0St1OHDh40xxiQSidffMY2NjbbnKvfav3+/6e/vN4lEwiSTSXPlypWircWdzQEAAHJUFof2AAAAioFBCgAAIEcMUgAAADlikAIAAMgRgxQAAECOGKQAAAByxCAFAACQIwYpAACAHH0NCaG6jBkLje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 name="Рисунок 3"/>
          <p:cNvPicPr>
            <a:picLocks noChangeAspect="1"/>
          </p:cNvPicPr>
          <p:nvPr/>
        </p:nvPicPr>
        <p:blipFill>
          <a:blip r:embed="rId18">
            <a:clrChange>
              <a:clrFrom>
                <a:srgbClr val="000000"/>
              </a:clrFrom>
              <a:clrTo>
                <a:srgbClr val="000000">
                  <a:alpha val="0"/>
                </a:srgbClr>
              </a:clrTo>
            </a:clrChange>
          </a:blip>
          <a:stretch>
            <a:fillRect/>
          </a:stretch>
        </p:blipFill>
        <p:spPr>
          <a:xfrm>
            <a:off x="3358835" y="3191879"/>
            <a:ext cx="3308475" cy="1662868"/>
          </a:xfrm>
          <a:prstGeom prst="rect">
            <a:avLst/>
          </a:prstGeom>
        </p:spPr>
      </p:pic>
      <p:pic>
        <p:nvPicPr>
          <p:cNvPr id="5" name="Рисунок 4"/>
          <p:cNvPicPr>
            <a:picLocks noChangeAspect="1"/>
          </p:cNvPicPr>
          <p:nvPr/>
        </p:nvPicPr>
        <p:blipFill>
          <a:blip r:embed="rId19">
            <a:clrChange>
              <a:clrFrom>
                <a:srgbClr val="000000"/>
              </a:clrFrom>
              <a:clrTo>
                <a:srgbClr val="000000">
                  <a:alpha val="0"/>
                </a:srgbClr>
              </a:clrTo>
            </a:clrChange>
          </a:blip>
          <a:stretch>
            <a:fillRect/>
          </a:stretch>
        </p:blipFill>
        <p:spPr>
          <a:xfrm>
            <a:off x="8537418" y="3213980"/>
            <a:ext cx="3322622" cy="1669979"/>
          </a:xfrm>
          <a:prstGeom prst="rect">
            <a:avLst/>
          </a:prstGeom>
        </p:spPr>
      </p:pic>
      <p:pic>
        <p:nvPicPr>
          <p:cNvPr id="7" name="Рисунок 6"/>
          <p:cNvPicPr>
            <a:picLocks noChangeAspect="1"/>
          </p:cNvPicPr>
          <p:nvPr/>
        </p:nvPicPr>
        <p:blipFill>
          <a:blip r:embed="rId20">
            <a:clrChange>
              <a:clrFrom>
                <a:srgbClr val="000000"/>
              </a:clrFrom>
              <a:clrTo>
                <a:srgbClr val="000000">
                  <a:alpha val="0"/>
                </a:srgbClr>
              </a:clrTo>
            </a:clrChange>
          </a:blip>
          <a:stretch>
            <a:fillRect/>
          </a:stretch>
        </p:blipFill>
        <p:spPr>
          <a:xfrm>
            <a:off x="5812325" y="5098885"/>
            <a:ext cx="3263207" cy="1640116"/>
          </a:xfrm>
          <a:prstGeom prst="rect">
            <a:avLst/>
          </a:prstGeom>
        </p:spPr>
      </p:pic>
    </p:spTree>
    <p:extLst>
      <p:ext uri="{BB962C8B-B14F-4D97-AF65-F5344CB8AC3E}">
        <p14:creationId xmlns:p14="http://schemas.microsoft.com/office/powerpoint/2010/main" val="3969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p:bldP spid="12" grpId="0"/>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animBg="1"/>
      <p:bldP spid="25" grpId="0"/>
      <p:bldP spid="28"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F7DAE0F4-76AA-449D-8A05-40B47F603E93}"/>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7" name="Заголовок 1">
            <a:extLst>
              <a:ext uri="{FF2B5EF4-FFF2-40B4-BE49-F238E27FC236}">
                <a16:creationId xmlns:a16="http://schemas.microsoft.com/office/drawing/2014/main" id="{DFDACD84-2E76-4DDC-8773-A2A6E0BB355C}"/>
              </a:ext>
            </a:extLst>
          </p:cNvPr>
          <p:cNvSpPr txBox="1">
            <a:spLocks/>
          </p:cNvSpPr>
          <p:nvPr/>
        </p:nvSpPr>
        <p:spPr>
          <a:xfrm>
            <a:off x="1919536" y="1286939"/>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bg1"/>
                </a:solidFill>
                <a:latin typeface="Montserrat" panose="00000500000000000000" pitchFamily="2" charset="-52"/>
                <a:ea typeface="Verdana" panose="020B0604030504040204" pitchFamily="34" charset="0"/>
              </a:rPr>
              <a:t>S.W.O.T.</a:t>
            </a:r>
            <a:endParaRPr lang="ru-RU" sz="3200" dirty="0">
              <a:solidFill>
                <a:schemeClr val="bg1"/>
              </a:solidFill>
              <a:latin typeface="Montserrat" panose="00000500000000000000" pitchFamily="2" charset="-52"/>
              <a:ea typeface="Verdana" panose="020B0604030504040204" pitchFamily="34" charset="0"/>
            </a:endParaRPr>
          </a:p>
        </p:txBody>
      </p:sp>
      <p:sp>
        <p:nvSpPr>
          <p:cNvPr id="8" name="Прямоугольник 7">
            <a:extLst>
              <a:ext uri="{FF2B5EF4-FFF2-40B4-BE49-F238E27FC236}">
                <a16:creationId xmlns:a16="http://schemas.microsoft.com/office/drawing/2014/main" id="{54F444E7-3A5F-4516-A239-E3AEC2A0A7EC}"/>
              </a:ext>
            </a:extLst>
          </p:cNvPr>
          <p:cNvSpPr/>
          <p:nvPr/>
        </p:nvSpPr>
        <p:spPr>
          <a:xfrm>
            <a:off x="457853" y="1778206"/>
            <a:ext cx="10560667" cy="4893647"/>
          </a:xfrm>
          <a:prstGeom prst="rect">
            <a:avLst/>
          </a:prstGeom>
        </p:spPr>
        <p:txBody>
          <a:bodyPr wrap="square">
            <a:spAutoFit/>
          </a:bodyPr>
          <a:lstStyle/>
          <a:p>
            <a:r>
              <a:rPr lang="ru-RU" sz="2400" b="1" dirty="0">
                <a:solidFill>
                  <a:schemeClr val="bg1"/>
                </a:solidFill>
                <a:latin typeface="Montserrat" panose="00000500000000000000" pitchFamily="2" charset="-52"/>
                <a:ea typeface="Verdana" panose="020B0604030504040204" pitchFamily="34" charset="0"/>
              </a:rPr>
              <a:t>Сильные стороны</a:t>
            </a:r>
          </a:p>
          <a:p>
            <a:r>
              <a:rPr lang="ru-RU" sz="2400" dirty="0">
                <a:solidFill>
                  <a:schemeClr val="bg1"/>
                </a:solidFill>
                <a:latin typeface="Montserrat" panose="00000500000000000000" pitchFamily="2" charset="-52"/>
                <a:ea typeface="Verdana" panose="020B0604030504040204" pitchFamily="34" charset="0"/>
              </a:rPr>
              <a:t>Однопараметрический: количество кластеров </a:t>
            </a:r>
            <a:r>
              <a:rPr lang="en-US" sz="2400" dirty="0">
                <a:solidFill>
                  <a:schemeClr val="bg1"/>
                </a:solidFill>
                <a:latin typeface="Montserrat" panose="00000500000000000000" pitchFamily="2" charset="-52"/>
                <a:ea typeface="Verdana" panose="020B0604030504040204" pitchFamily="34" charset="0"/>
              </a:rPr>
              <a:t>(</a:t>
            </a:r>
            <a:r>
              <a:rPr lang="ru-RU" sz="2400" dirty="0">
                <a:solidFill>
                  <a:schemeClr val="bg1"/>
                </a:solidFill>
                <a:latin typeface="Montserrat" panose="00000500000000000000" pitchFamily="2" charset="-52"/>
                <a:ea typeface="Verdana" panose="020B0604030504040204" pitchFamily="34" charset="0"/>
              </a:rPr>
              <a:t>относительно легко проверяется</a:t>
            </a:r>
            <a:r>
              <a:rPr lang="en-US" sz="2400" dirty="0">
                <a:solidFill>
                  <a:schemeClr val="bg1"/>
                </a:solidFill>
                <a:latin typeface="Montserrat" panose="00000500000000000000" pitchFamily="2" charset="-52"/>
                <a:ea typeface="Verdana" panose="020B0604030504040204" pitchFamily="34" charset="0"/>
              </a:rPr>
              <a:t>)</a:t>
            </a:r>
          </a:p>
          <a:p>
            <a:endParaRPr lang="ru-RU" sz="2400" dirty="0">
              <a:solidFill>
                <a:schemeClr val="bg1"/>
              </a:solidFill>
              <a:latin typeface="Montserrat" panose="00000500000000000000" pitchFamily="2" charset="-52"/>
              <a:ea typeface="Verdana" panose="020B0604030504040204" pitchFamily="34" charset="0"/>
            </a:endParaRPr>
          </a:p>
          <a:p>
            <a:r>
              <a:rPr lang="ru-RU" sz="2400" b="1" dirty="0">
                <a:solidFill>
                  <a:schemeClr val="bg1"/>
                </a:solidFill>
                <a:latin typeface="Montserrat" panose="00000500000000000000" pitchFamily="2" charset="-52"/>
                <a:ea typeface="Verdana" panose="020B0604030504040204" pitchFamily="34" charset="0"/>
              </a:rPr>
              <a:t>Слабые стороны </a:t>
            </a:r>
          </a:p>
          <a:p>
            <a:r>
              <a:rPr lang="ru-RU" sz="2400" dirty="0">
                <a:solidFill>
                  <a:schemeClr val="bg1"/>
                </a:solidFill>
                <a:latin typeface="Montserrat" panose="00000500000000000000" pitchFamily="2" charset="-52"/>
                <a:ea typeface="Verdana" panose="020B0604030504040204" pitchFamily="34" charset="0"/>
              </a:rPr>
              <a:t>Рандомизированный: зависит от первоначального выбора, чувствителен к единичным выбросам</a:t>
            </a:r>
            <a:endParaRPr lang="en-US" sz="2400" dirty="0">
              <a:solidFill>
                <a:schemeClr val="bg1"/>
              </a:solidFill>
              <a:latin typeface="Montserrat" panose="00000500000000000000" pitchFamily="2" charset="-52"/>
              <a:ea typeface="Verdana" panose="020B0604030504040204" pitchFamily="34" charset="0"/>
            </a:endParaRPr>
          </a:p>
          <a:p>
            <a:endParaRPr lang="ru-RU" sz="2400" dirty="0">
              <a:solidFill>
                <a:schemeClr val="bg1"/>
              </a:solidFill>
              <a:latin typeface="Montserrat" panose="00000500000000000000" pitchFamily="2" charset="-52"/>
              <a:ea typeface="Verdana" panose="020B0604030504040204" pitchFamily="34" charset="0"/>
            </a:endParaRPr>
          </a:p>
          <a:p>
            <a:r>
              <a:rPr lang="ru-RU" sz="2400" b="1" dirty="0">
                <a:solidFill>
                  <a:schemeClr val="bg1"/>
                </a:solidFill>
                <a:latin typeface="Montserrat" panose="00000500000000000000" pitchFamily="2" charset="-52"/>
                <a:ea typeface="Verdana" panose="020B0604030504040204" pitchFamily="34" charset="0"/>
              </a:rPr>
              <a:t>Возможности</a:t>
            </a:r>
          </a:p>
          <a:p>
            <a:r>
              <a:rPr lang="ru-RU" sz="2400" dirty="0">
                <a:solidFill>
                  <a:schemeClr val="bg1"/>
                </a:solidFill>
                <a:latin typeface="Montserrat" panose="00000500000000000000" pitchFamily="2" charset="-52"/>
                <a:ea typeface="Verdana" panose="020B0604030504040204" pitchFamily="34" charset="0"/>
              </a:rPr>
              <a:t>Часто используемые способы оптимизации центров кластера</a:t>
            </a:r>
            <a:endParaRPr lang="en-US" sz="2400" dirty="0">
              <a:solidFill>
                <a:schemeClr val="bg1"/>
              </a:solidFill>
              <a:latin typeface="Montserrat" panose="00000500000000000000" pitchFamily="2" charset="-52"/>
              <a:ea typeface="Verdana" panose="020B0604030504040204" pitchFamily="34" charset="0"/>
            </a:endParaRPr>
          </a:p>
          <a:p>
            <a:endParaRPr lang="ru-RU" sz="2400" dirty="0">
              <a:solidFill>
                <a:schemeClr val="bg1"/>
              </a:solidFill>
              <a:latin typeface="Montserrat" panose="00000500000000000000" pitchFamily="2" charset="-52"/>
              <a:ea typeface="Verdana" panose="020B0604030504040204" pitchFamily="34" charset="0"/>
            </a:endParaRPr>
          </a:p>
          <a:p>
            <a:r>
              <a:rPr lang="ru-RU" sz="2400" b="1" dirty="0">
                <a:solidFill>
                  <a:schemeClr val="bg1"/>
                </a:solidFill>
                <a:latin typeface="Montserrat" panose="00000500000000000000" pitchFamily="2" charset="-52"/>
                <a:ea typeface="Verdana" panose="020B0604030504040204" pitchFamily="34" charset="0"/>
              </a:rPr>
              <a:t>Трудности</a:t>
            </a:r>
          </a:p>
          <a:p>
            <a:r>
              <a:rPr lang="ru-RU" sz="2400" dirty="0">
                <a:solidFill>
                  <a:schemeClr val="bg1"/>
                </a:solidFill>
                <a:latin typeface="Montserrat" panose="00000500000000000000" pitchFamily="2" charset="-52"/>
                <a:ea typeface="Verdana" panose="020B0604030504040204" pitchFamily="34" charset="0"/>
              </a:rPr>
              <a:t>Не учитывает структуру самих кластеров</a:t>
            </a:r>
            <a:endParaRPr lang="en-US" sz="2400" dirty="0">
              <a:solidFill>
                <a:schemeClr val="bg1"/>
              </a:solidFill>
              <a:latin typeface="Montserrat" panose="00000500000000000000" pitchFamily="2" charset="-52"/>
              <a:ea typeface="Verdana" panose="020B0604030504040204" pitchFamily="34" charset="0"/>
            </a:endParaRPr>
          </a:p>
        </p:txBody>
      </p:sp>
    </p:spTree>
    <p:extLst>
      <p:ext uri="{BB962C8B-B14F-4D97-AF65-F5344CB8AC3E}">
        <p14:creationId xmlns:p14="http://schemas.microsoft.com/office/powerpoint/2010/main" val="182700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83B45819-F9B6-4D45-AAAD-EAB4E498FFD1}"/>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Кластеризация К-средних</a:t>
            </a:r>
            <a:endPar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5" name="Рисунок 4"/>
          <p:cNvPicPr>
            <a:picLocks noChangeAspect="1"/>
          </p:cNvPicPr>
          <p:nvPr/>
        </p:nvPicPr>
        <p:blipFill>
          <a:blip r:embed="rId4">
            <a:clrChange>
              <a:clrFrom>
                <a:srgbClr val="000000"/>
              </a:clrFrom>
              <a:clrTo>
                <a:srgbClr val="000000">
                  <a:alpha val="0"/>
                </a:srgbClr>
              </a:clrTo>
            </a:clrChange>
          </a:blip>
          <a:stretch>
            <a:fillRect/>
          </a:stretch>
        </p:blipFill>
        <p:spPr>
          <a:xfrm>
            <a:off x="3273192" y="1655064"/>
            <a:ext cx="5091281" cy="4967319"/>
          </a:xfrm>
          <a:prstGeom prst="rect">
            <a:avLst/>
          </a:prstGeom>
        </p:spPr>
      </p:pic>
    </p:spTree>
    <p:extLst>
      <p:ext uri="{BB962C8B-B14F-4D97-AF65-F5344CB8AC3E}">
        <p14:creationId xmlns:p14="http://schemas.microsoft.com/office/powerpoint/2010/main" val="1901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921272" y="1755552"/>
            <a:ext cx="10655300" cy="2348951"/>
          </a:xfrm>
          <a:prstGeom prst="rect">
            <a:avLst/>
          </a:prstGeom>
          <a:noFill/>
          <a:ln>
            <a:noFill/>
          </a:ln>
        </p:spPr>
        <p:txBody>
          <a:bodyPr spcFirstLastPara="1" wrap="square" lIns="0" tIns="121590" rIns="121590" bIns="121590" anchor="t" anchorCtr="0">
            <a:noAutofit/>
          </a:bodyPr>
          <a:lstStyle/>
          <a:p>
            <a:pPr lvl="0" algn="ctr"/>
            <a:r>
              <a:rPr lang="ru-RU" sz="4000" b="1" dirty="0">
                <a:solidFill>
                  <a:schemeClr val="tx1"/>
                </a:solidFill>
                <a:latin typeface="Montserrat" panose="020B0604020202020204" charset="-52"/>
                <a:ea typeface="Montserrat Black"/>
                <a:cs typeface="Montserrat Black"/>
                <a:sym typeface="Montserrat Black"/>
              </a:rPr>
              <a:t>Кластеризация К-Средних на Синтетических данных</a:t>
            </a: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7" name="TextBox 6">
            <a:extLst>
              <a:ext uri="{FF2B5EF4-FFF2-40B4-BE49-F238E27FC236}">
                <a16:creationId xmlns:a16="http://schemas.microsoft.com/office/drawing/2014/main" id="{FA6008AB-B25C-432E-A8D9-265D9D15AE65}"/>
              </a:ext>
            </a:extLst>
          </p:cNvPr>
          <p:cNvSpPr txBox="1"/>
          <p:nvPr/>
        </p:nvSpPr>
        <p:spPr>
          <a:xfrm>
            <a:off x="1883232" y="4104503"/>
            <a:ext cx="8296592" cy="954107"/>
          </a:xfrm>
          <a:prstGeom prst="rect">
            <a:avLst/>
          </a:prstGeom>
          <a:noFill/>
        </p:spPr>
        <p:txBody>
          <a:bodyPr wrap="square">
            <a:spAutoFit/>
          </a:bodyPr>
          <a:lstStyle/>
          <a:p>
            <a:r>
              <a:rPr lang="tr-TR" sz="2800" dirty="0">
                <a:hlinkClick r:id="rId4"/>
              </a:rPr>
              <a:t>https://colab.research.google.com/drive/1aQWhei4Y4Wthf5VYPDCRS35_3-NdKkk3?usp=sharing</a:t>
            </a:r>
            <a:r>
              <a:rPr lang="ru-RU" sz="2800" dirty="0"/>
              <a:t> </a:t>
            </a:r>
          </a:p>
        </p:txBody>
      </p:sp>
    </p:spTree>
    <p:extLst>
      <p:ext uri="{BB962C8B-B14F-4D97-AF65-F5344CB8AC3E}">
        <p14:creationId xmlns:p14="http://schemas.microsoft.com/office/powerpoint/2010/main" val="239308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1990026" y="1555537"/>
            <a:ext cx="8351838" cy="2348951"/>
          </a:xfrm>
          <a:prstGeom prst="rect">
            <a:avLst/>
          </a:prstGeom>
          <a:noFill/>
          <a:ln>
            <a:noFill/>
          </a:ln>
        </p:spPr>
        <p:txBody>
          <a:bodyPr spcFirstLastPara="1" wrap="square" lIns="0" tIns="121590" rIns="121590" bIns="121590" anchor="t" anchorCtr="0">
            <a:noAutofit/>
          </a:bodyPr>
          <a:lstStyle/>
          <a:p>
            <a:pPr lvl="0" algn="ctr"/>
            <a:r>
              <a:rPr lang="ru-RU" sz="4000" b="1" dirty="0">
                <a:solidFill>
                  <a:schemeClr val="tx1"/>
                </a:solidFill>
                <a:latin typeface="Montserrat" panose="020B0604020202020204" charset="-52"/>
                <a:ea typeface="Montserrat Black"/>
                <a:cs typeface="Montserrat Black"/>
                <a:sym typeface="Montserrat Black"/>
              </a:rPr>
              <a:t>Кластеризация К-Средних на данных про Машинки</a:t>
            </a: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7" name="TextBox 6">
            <a:extLst>
              <a:ext uri="{FF2B5EF4-FFF2-40B4-BE49-F238E27FC236}">
                <a16:creationId xmlns:a16="http://schemas.microsoft.com/office/drawing/2014/main" id="{FA6008AB-B25C-432E-A8D9-265D9D15AE65}"/>
              </a:ext>
            </a:extLst>
          </p:cNvPr>
          <p:cNvSpPr txBox="1"/>
          <p:nvPr/>
        </p:nvSpPr>
        <p:spPr>
          <a:xfrm>
            <a:off x="1883232" y="4104503"/>
            <a:ext cx="8296592" cy="954107"/>
          </a:xfrm>
          <a:prstGeom prst="rect">
            <a:avLst/>
          </a:prstGeom>
          <a:noFill/>
        </p:spPr>
        <p:txBody>
          <a:bodyPr wrap="square">
            <a:spAutoFit/>
          </a:bodyPr>
          <a:lstStyle/>
          <a:p>
            <a:r>
              <a:rPr lang="tr-TR" sz="2800" dirty="0">
                <a:hlinkClick r:id="rId4"/>
              </a:rPr>
              <a:t>https://colab.research.google.com/drive/11jhiVpXUmT3yEUZnrJaxgks0OeJiYpS9?usp=sharing</a:t>
            </a:r>
            <a:r>
              <a:rPr lang="ru-RU" sz="2800" dirty="0"/>
              <a:t> </a:t>
            </a:r>
          </a:p>
        </p:txBody>
      </p:sp>
    </p:spTree>
    <p:extLst>
      <p:ext uri="{BB962C8B-B14F-4D97-AF65-F5344CB8AC3E}">
        <p14:creationId xmlns:p14="http://schemas.microsoft.com/office/powerpoint/2010/main" val="280774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2.10 Кластеризация </a:t>
            </a:r>
          </a:p>
        </p:txBody>
      </p:sp>
    </p:spTree>
    <p:extLst>
      <p:ext uri="{BB962C8B-B14F-4D97-AF65-F5344CB8AC3E}">
        <p14:creationId xmlns:p14="http://schemas.microsoft.com/office/powerpoint/2010/main" val="1751880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E387DFDA-F329-405A-8817-9029775C2BC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11" name="Прямоугольник 10">
            <a:extLst>
              <a:ext uri="{FF2B5EF4-FFF2-40B4-BE49-F238E27FC236}">
                <a16:creationId xmlns:a16="http://schemas.microsoft.com/office/drawing/2014/main" id="{273B9CCB-257F-499F-887C-88F8972501AE}"/>
              </a:ext>
            </a:extLst>
          </p:cNvPr>
          <p:cNvSpPr/>
          <p:nvPr/>
        </p:nvSpPr>
        <p:spPr>
          <a:xfrm>
            <a:off x="407368" y="3560239"/>
            <a:ext cx="2971800" cy="523220"/>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Инерция</a:t>
            </a:r>
            <a:endPar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2" name="Прямоугольник 11">
            <a:extLst>
              <a:ext uri="{FF2B5EF4-FFF2-40B4-BE49-F238E27FC236}">
                <a16:creationId xmlns:a16="http://schemas.microsoft.com/office/drawing/2014/main" id="{8971268E-D96E-4F94-BE0D-29E90470FCF9}"/>
              </a:ext>
            </a:extLst>
          </p:cNvPr>
          <p:cNvSpPr/>
          <p:nvPr/>
        </p:nvSpPr>
        <p:spPr>
          <a:xfrm>
            <a:off x="623392" y="4653136"/>
            <a:ext cx="5040560" cy="523220"/>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Коэффициент силуэта</a:t>
            </a:r>
            <a:endPar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3" name="Прямоугольник 12">
            <a:extLst>
              <a:ext uri="{FF2B5EF4-FFF2-40B4-BE49-F238E27FC236}">
                <a16:creationId xmlns:a16="http://schemas.microsoft.com/office/drawing/2014/main" id="{D36940F2-F1A0-426B-946E-DCABE52F6D4F}"/>
              </a:ext>
            </a:extLst>
          </p:cNvPr>
          <p:cNvSpPr/>
          <p:nvPr/>
        </p:nvSpPr>
        <p:spPr>
          <a:xfrm>
            <a:off x="1055440" y="1772816"/>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Внутренние </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4" name="Прямоугольник 13">
            <a:extLst>
              <a:ext uri="{FF2B5EF4-FFF2-40B4-BE49-F238E27FC236}">
                <a16:creationId xmlns:a16="http://schemas.microsoft.com/office/drawing/2014/main" id="{DAC04E01-0AFE-472D-9088-8B40B09F65DD}"/>
              </a:ext>
            </a:extLst>
          </p:cNvPr>
          <p:cNvSpPr/>
          <p:nvPr/>
        </p:nvSpPr>
        <p:spPr>
          <a:xfrm>
            <a:off x="6600056" y="1844824"/>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5" name="Прямоугольник 14">
            <a:extLst>
              <a:ext uri="{FF2B5EF4-FFF2-40B4-BE49-F238E27FC236}">
                <a16:creationId xmlns:a16="http://schemas.microsoft.com/office/drawing/2014/main" id="{C48BFFC2-2E0F-4908-B36B-FA4913DC869B}"/>
              </a:ext>
            </a:extLst>
          </p:cNvPr>
          <p:cNvSpPr/>
          <p:nvPr/>
        </p:nvSpPr>
        <p:spPr>
          <a:xfrm>
            <a:off x="5951984" y="2492896"/>
            <a:ext cx="5544616" cy="1384995"/>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Используются априори известное распределение на </a:t>
            </a:r>
            <a:r>
              <a:rPr lang="ru-RU" sz="2800" i="1" dirty="0">
                <a:solidFill>
                  <a:schemeClr val="bg1"/>
                </a:solidFill>
                <a:latin typeface="Montserrat" panose="00000500000000000000" pitchFamily="2" charset="-52"/>
                <a:ea typeface="Verdana" panose="020B0604030504040204" pitchFamily="34" charset="0"/>
                <a:cs typeface="Verdana" panose="020B0604030504040204" pitchFamily="34" charset="0"/>
              </a:rPr>
              <a:t>классы</a:t>
            </a:r>
            <a:endParaRPr lang="en-US" sz="2800" i="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6" name="Прямоугольник 15">
            <a:extLst>
              <a:ext uri="{FF2B5EF4-FFF2-40B4-BE49-F238E27FC236}">
                <a16:creationId xmlns:a16="http://schemas.microsoft.com/office/drawing/2014/main" id="{9A40F6B0-1898-4383-B463-0F1B7A835EDF}"/>
              </a:ext>
            </a:extLst>
          </p:cNvPr>
          <p:cNvSpPr/>
          <p:nvPr/>
        </p:nvSpPr>
        <p:spPr>
          <a:xfrm>
            <a:off x="407368" y="2564904"/>
            <a:ext cx="5544616" cy="954107"/>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Используется только распределение данных </a:t>
            </a:r>
            <a:endPar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6992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1" grpId="0"/>
      <p:bldP spid="12"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ea typeface="Montserrat"/>
                <a:cs typeface="Montserrat"/>
                <a:sym typeface="Montserrat"/>
              </a:rPr>
              <a:t>В предыдущей серии</a:t>
            </a:r>
            <a:endParaRPr sz="2261" b="1" dirty="0">
              <a:solidFill>
                <a:schemeClr val="bg1"/>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2.10 Кластеризация </a:t>
            </a:r>
          </a:p>
        </p:txBody>
      </p:sp>
    </p:spTree>
    <p:extLst>
      <p:ext uri="{BB962C8B-B14F-4D97-AF65-F5344CB8AC3E}">
        <p14:creationId xmlns:p14="http://schemas.microsoft.com/office/powerpoint/2010/main" val="4123588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7" name="Прямоугольник 16">
            <a:extLst>
              <a:ext uri="{FF2B5EF4-FFF2-40B4-BE49-F238E27FC236}">
                <a16:creationId xmlns:a16="http://schemas.microsoft.com/office/drawing/2014/main" id="{18B20853-39E1-44B4-AC9B-918DEC7A9F96}"/>
              </a:ext>
            </a:extLst>
          </p:cNvPr>
          <p:cNvSpPr/>
          <p:nvPr/>
        </p:nvSpPr>
        <p:spPr>
          <a:xfrm>
            <a:off x="3825534" y="1052736"/>
            <a:ext cx="4184158" cy="1077218"/>
          </a:xfrm>
          <a:prstGeom prst="rect">
            <a:avLst/>
          </a:prstGeom>
        </p:spPr>
        <p:txBody>
          <a:bodyPr wrap="none">
            <a:spAutoFit/>
          </a:bodyPr>
          <a:lstStyle/>
          <a:p>
            <a:pPr algn="ct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Метод силуэтов </a:t>
            </a:r>
          </a:p>
          <a:p>
            <a:pPr algn="ct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S</a:t>
            </a:r>
            <a:r>
              <a:rPr lang="tr-TR"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ilhouette</a:t>
            </a: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 Method</a:t>
            </a:r>
            <a:endPar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11B0CA1E-B246-4F53-9A25-29E2F4703FC5}"/>
                  </a:ext>
                </a:extLst>
              </p:cNvPr>
              <p:cNvSpPr/>
              <p:nvPr/>
            </p:nvSpPr>
            <p:spPr>
              <a:xfrm>
                <a:off x="4764462" y="2121472"/>
                <a:ext cx="4007499" cy="5579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𝑖</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𝑗</m:t>
                          </m:r>
                        </m:sub>
                      </m:sSub>
                      <m:sSub>
                        <m:sSubPr>
                          <m:ctrlPr>
                            <a:rPr lang="en-US" sz="2800" b="0" i="1" smtClean="0">
                              <a:solidFill>
                                <a:schemeClr val="bg1"/>
                              </a:solidFill>
                              <a:latin typeface="Cambria Math" panose="02040503050406030204" pitchFamily="18" charset="0"/>
                            </a:rPr>
                          </m:ctrlPr>
                        </m:sSubPr>
                        <m:e>
                          <m:r>
                            <a:rPr lang="ru-RU"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𝑑</m:t>
                          </m:r>
                        </m:e>
                        <m:sub>
                          <m:r>
                            <a:rPr lang="en-US" sz="2800" b="0" i="1" smtClean="0">
                              <a:solidFill>
                                <a:schemeClr val="bg1"/>
                              </a:solidFill>
                              <a:latin typeface="Cambria Math" panose="02040503050406030204" pitchFamily="18" charset="0"/>
                            </a:rPr>
                            <m:t>2</m:t>
                          </m:r>
                        </m:sub>
                      </m:sSub>
                      <m:r>
                        <a:rPr lang="en-US" sz="2800" i="1">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𝑥</m:t>
                          </m:r>
                        </m:e>
                        <m:sub>
                          <m:r>
                            <a:rPr lang="en-US" sz="2800" i="1">
                              <a:solidFill>
                                <a:schemeClr val="bg1"/>
                              </a:solidFill>
                              <a:latin typeface="Cambria Math" panose="02040503050406030204" pitchFamily="18" charset="0"/>
                            </a:rPr>
                            <m:t>𝑖</m:t>
                          </m:r>
                        </m:sub>
                      </m:sSub>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𝑥</m:t>
                          </m:r>
                        </m:e>
                        <m:sub>
                          <m:r>
                            <a:rPr lang="en-US" sz="2800" b="0" i="1" smtClean="0">
                              <a:solidFill>
                                <a:schemeClr val="bg1"/>
                              </a:solidFill>
                              <a:latin typeface="Cambria Math" panose="02040503050406030204" pitchFamily="18" charset="0"/>
                            </a:rPr>
                            <m:t>𝑗</m:t>
                          </m:r>
                        </m:sub>
                      </m:sSub>
                      <m:r>
                        <a:rPr lang="en-US" sz="2800" i="1">
                          <a:solidFill>
                            <a:schemeClr val="bg1"/>
                          </a:solidFill>
                          <a:latin typeface="Cambria Math" panose="02040503050406030204" pitchFamily="18" charset="0"/>
                        </a:rPr>
                        <m:t>)</m:t>
                      </m:r>
                    </m:oMath>
                  </m:oMathPara>
                </a14:m>
                <a:endParaRPr lang="ru-RU" sz="2800" baseline="30000" dirty="0">
                  <a:solidFill>
                    <a:schemeClr val="bg1"/>
                  </a:solidFill>
                  <a:latin typeface="Montserrat" panose="00000500000000000000" pitchFamily="2" charset="-52"/>
                </a:endParaRPr>
              </a:p>
            </p:txBody>
          </p:sp>
        </mc:Choice>
        <mc:Fallback xmlns="">
          <p:sp>
            <p:nvSpPr>
              <p:cNvPr id="18" name="Прямоугольник 17">
                <a:extLst>
                  <a:ext uri="{FF2B5EF4-FFF2-40B4-BE49-F238E27FC236}">
                    <a16:creationId xmlns:a16="http://schemas.microsoft.com/office/drawing/2014/main" id="{11B0CA1E-B246-4F53-9A25-29E2F4703FC5}"/>
                  </a:ext>
                </a:extLst>
              </p:cNvPr>
              <p:cNvSpPr>
                <a:spLocks noRot="1" noChangeAspect="1" noMove="1" noResize="1" noEditPoints="1" noAdjustHandles="1" noChangeArrowheads="1" noChangeShapeType="1" noTextEdit="1"/>
              </p:cNvSpPr>
              <p:nvPr/>
            </p:nvSpPr>
            <p:spPr>
              <a:xfrm>
                <a:off x="4764462" y="2121472"/>
                <a:ext cx="4007499" cy="55791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Прямоугольник 18">
                <a:extLst>
                  <a:ext uri="{FF2B5EF4-FFF2-40B4-BE49-F238E27FC236}">
                    <a16:creationId xmlns:a16="http://schemas.microsoft.com/office/drawing/2014/main" id="{DF7CA932-A52F-42D0-A395-D2ADD7866B0B}"/>
                  </a:ext>
                </a:extLst>
              </p:cNvPr>
              <p:cNvSpPr/>
              <p:nvPr/>
            </p:nvSpPr>
            <p:spPr>
              <a:xfrm>
                <a:off x="1199456" y="3254746"/>
                <a:ext cx="3556737" cy="103034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solidFill>
                            <a:schemeClr val="bg1"/>
                          </a:solidFill>
                          <a:latin typeface="Cambria Math" panose="02040503050406030204" pitchFamily="18" charset="0"/>
                        </a:rPr>
                        <m:t>𝑎</m:t>
                      </m:r>
                      <m:r>
                        <a:rPr lang="en-US" sz="2400" b="0" i="1" baseline="-25000"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𝑙𝑒𝑛</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𝐶</m:t>
                              </m:r>
                              <m:r>
                                <a:rPr lang="en-US" sz="2400" b="0" i="1" baseline="-25000" smtClean="0">
                                  <a:solidFill>
                                    <a:schemeClr val="bg1"/>
                                  </a:solidFill>
                                  <a:latin typeface="Cambria Math" panose="02040503050406030204" pitchFamily="18" charset="0"/>
                                </a:rPr>
                                <m:t>𝑖</m:t>
                              </m:r>
                            </m:e>
                          </m:d>
                          <m:r>
                            <a:rPr lang="en-US" sz="2400" b="0" i="1" smtClean="0">
                              <a:solidFill>
                                <a:schemeClr val="bg1"/>
                              </a:solidFill>
                              <a:latin typeface="Cambria Math" panose="02040503050406030204" pitchFamily="18" charset="0"/>
                            </a:rPr>
                            <m:t>−1</m:t>
                          </m:r>
                        </m:den>
                      </m:f>
                      <m:nary>
                        <m:naryPr>
                          <m:chr m:val="∑"/>
                          <m:supHide m:val="on"/>
                          <m:ctrlPr>
                            <a:rPr lang="en-US" sz="2400" b="0" i="1" smtClean="0">
                              <a:solidFill>
                                <a:schemeClr val="bg1"/>
                              </a:solidFill>
                              <a:latin typeface="Cambria Math" panose="02040503050406030204" pitchFamily="18" charset="0"/>
                            </a:rPr>
                          </m:ctrlPr>
                        </m:naryPr>
                        <m:sub>
                          <m:r>
                            <m:rPr>
                              <m:brk m:alnAt="7"/>
                            </m:rP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rPr>
                            <m:t>𝐶</m:t>
                          </m:r>
                          <m:r>
                            <a:rPr lang="en-US" sz="2400" i="1" baseline="-25000">
                              <a:solidFill>
                                <a:schemeClr val="bg1"/>
                              </a:solidFill>
                              <a:latin typeface="Cambria Math" panose="02040503050406030204" pitchFamily="18" charset="0"/>
                            </a:rPr>
                            <m:t>𝑖</m:t>
                          </m:r>
                        </m:sub>
                        <m:sup/>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𝑗</m:t>
                              </m:r>
                            </m:sub>
                          </m:sSub>
                        </m:e>
                      </m:nary>
                    </m:oMath>
                  </m:oMathPara>
                </a14:m>
                <a:endParaRPr lang="ru-RU" sz="2000" baseline="30000" dirty="0">
                  <a:solidFill>
                    <a:schemeClr val="bg1"/>
                  </a:solidFill>
                  <a:latin typeface="Montserrat" panose="00000500000000000000" pitchFamily="2" charset="-52"/>
                </a:endParaRPr>
              </a:p>
            </p:txBody>
          </p:sp>
        </mc:Choice>
        <mc:Fallback xmlns="">
          <p:sp>
            <p:nvSpPr>
              <p:cNvPr id="19" name="Прямоугольник 18">
                <a:extLst>
                  <a:ext uri="{FF2B5EF4-FFF2-40B4-BE49-F238E27FC236}">
                    <a16:creationId xmlns:a16="http://schemas.microsoft.com/office/drawing/2014/main" id="{DF7CA932-A52F-42D0-A395-D2ADD7866B0B}"/>
                  </a:ext>
                </a:extLst>
              </p:cNvPr>
              <p:cNvSpPr>
                <a:spLocks noRot="1" noChangeAspect="1" noMove="1" noResize="1" noEditPoints="1" noAdjustHandles="1" noChangeArrowheads="1" noChangeShapeType="1" noTextEdit="1"/>
              </p:cNvSpPr>
              <p:nvPr/>
            </p:nvSpPr>
            <p:spPr>
              <a:xfrm>
                <a:off x="1199456" y="3254746"/>
                <a:ext cx="3556737" cy="1030347"/>
              </a:xfrm>
              <a:prstGeom prst="rect">
                <a:avLst/>
              </a:prstGeom>
              <a:blipFill>
                <a:blip r:embed="rId5"/>
                <a:stretch>
                  <a:fillRect/>
                </a:stretch>
              </a:blipFill>
            </p:spPr>
            <p:txBody>
              <a:bodyPr/>
              <a:lstStyle/>
              <a:p>
                <a:r>
                  <a:rPr lang="ru-RU">
                    <a:noFill/>
                  </a:rPr>
                  <a:t> </a:t>
                </a:r>
              </a:p>
            </p:txBody>
          </p:sp>
        </mc:Fallback>
      </mc:AlternateContent>
      <p:sp>
        <p:nvSpPr>
          <p:cNvPr id="20" name="Прямоугольник 19">
            <a:extLst>
              <a:ext uri="{FF2B5EF4-FFF2-40B4-BE49-F238E27FC236}">
                <a16:creationId xmlns:a16="http://schemas.microsoft.com/office/drawing/2014/main" id="{0E24F334-7F0F-407A-BFAE-FBC95DD5E10A}"/>
              </a:ext>
            </a:extLst>
          </p:cNvPr>
          <p:cNvSpPr/>
          <p:nvPr/>
        </p:nvSpPr>
        <p:spPr>
          <a:xfrm>
            <a:off x="692493" y="2185380"/>
            <a:ext cx="5085594"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Пусть расстояние будет</a:t>
            </a:r>
          </a:p>
        </p:txBody>
      </p:sp>
      <p:sp>
        <p:nvSpPr>
          <p:cNvPr id="21" name="Прямоугольник 20">
            <a:extLst>
              <a:ext uri="{FF2B5EF4-FFF2-40B4-BE49-F238E27FC236}">
                <a16:creationId xmlns:a16="http://schemas.microsoft.com/office/drawing/2014/main" id="{9BEC3314-F317-4B6E-B773-311C11556D04}"/>
              </a:ext>
            </a:extLst>
          </p:cNvPr>
          <p:cNvSpPr/>
          <p:nvPr/>
        </p:nvSpPr>
        <p:spPr>
          <a:xfrm>
            <a:off x="692493" y="2822067"/>
            <a:ext cx="7084023"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Для всех точек i из кластера</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en-US" sz="2400" i="1" dirty="0">
                <a:solidFill>
                  <a:schemeClr val="bg1"/>
                </a:solidFill>
                <a:latin typeface="Montserrat" panose="00000500000000000000" pitchFamily="2" charset="-52"/>
                <a:ea typeface="Verdana" panose="020B0604030504040204" pitchFamily="34" charset="0"/>
                <a:cs typeface="Verdana" panose="020B0604030504040204" pitchFamily="34" charset="0"/>
              </a:rPr>
              <a:t>C</a:t>
            </a:r>
            <a:r>
              <a:rPr lang="en-US" sz="2400" i="1" baseline="-25000" dirty="0">
                <a:solidFill>
                  <a:schemeClr val="bg1"/>
                </a:solidFill>
                <a:latin typeface="Montserrat" panose="00000500000000000000" pitchFamily="2" charset="-52"/>
                <a:ea typeface="Verdana" panose="020B0604030504040204" pitchFamily="34" charset="0"/>
                <a:cs typeface="Verdana" panose="020B0604030504040204" pitchFamily="34" charset="0"/>
              </a:rPr>
              <a:t>i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оценить</a:t>
            </a:r>
          </a:p>
        </p:txBody>
      </p:sp>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C8453A39-676B-4AFC-9C9C-D76C7363AF24}"/>
                  </a:ext>
                </a:extLst>
              </p:cNvPr>
              <p:cNvSpPr/>
              <p:nvPr/>
            </p:nvSpPr>
            <p:spPr>
              <a:xfrm>
                <a:off x="6660392" y="3266552"/>
                <a:ext cx="4091761" cy="1030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𝑏</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sSub>
                        <m:sSubPr>
                          <m:ctrlPr>
                            <a:rPr lang="en-US" sz="2400" i="1" smtClean="0">
                              <a:solidFill>
                                <a:schemeClr val="bg1"/>
                              </a:solidFill>
                              <a:latin typeface="Cambria Math" panose="02040503050406030204" pitchFamily="18" charset="0"/>
                            </a:rPr>
                          </m:ctrlPr>
                        </m:sSubPr>
                        <m:e>
                          <m:r>
                            <m:rPr>
                              <m:sty m:val="p"/>
                            </m:rPr>
                            <a:rPr lang="en-US" sz="2400">
                              <a:solidFill>
                                <a:schemeClr val="bg1"/>
                              </a:solidFill>
                              <a:latin typeface="Cambria Math" panose="02040503050406030204" pitchFamily="18" charset="0"/>
                            </a:rPr>
                            <m:t>min</m:t>
                          </m:r>
                        </m:e>
                        <m:sub>
                          <m:r>
                            <a:rPr lang="en-US" sz="2400" b="0" i="1" smtClean="0">
                              <a:solidFill>
                                <a:schemeClr val="bg1"/>
                              </a:solidFill>
                              <a:latin typeface="Cambria Math" panose="02040503050406030204" pitchFamily="18" charset="0"/>
                            </a:rPr>
                            <m:t>𝑘</m:t>
                          </m:r>
                          <m:r>
                            <a:rPr lang="en-US" sz="2400" b="0" i="1" smtClean="0">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𝑖</m:t>
                          </m:r>
                        </m:sub>
                      </m:sSub>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r>
                            <a:rPr lang="en-US" sz="2400" i="1">
                              <a:solidFill>
                                <a:schemeClr val="bg1"/>
                              </a:solidFill>
                              <a:latin typeface="Cambria Math" panose="02040503050406030204" pitchFamily="18" charset="0"/>
                            </a:rPr>
                            <m:t>𝑙𝑒𝑛</m:t>
                          </m:r>
                          <m:d>
                            <m:dPr>
                              <m:ctrlPr>
                                <a:rPr lang="en-US" sz="2400" i="1" smtClean="0">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m:t>
                              </m:r>
                              <m:r>
                                <a:rPr lang="en-US" sz="2400" b="0" i="1" baseline="-25000" smtClean="0">
                                  <a:solidFill>
                                    <a:schemeClr val="bg1"/>
                                  </a:solidFill>
                                  <a:latin typeface="Cambria Math" panose="02040503050406030204" pitchFamily="18" charset="0"/>
                                </a:rPr>
                                <m:t>𝑘</m:t>
                              </m:r>
                            </m:e>
                          </m:d>
                        </m:den>
                      </m:f>
                      <m:nary>
                        <m:naryPr>
                          <m:chr m:val="∑"/>
                          <m:supHide m:val="on"/>
                          <m:ctrlPr>
                            <a:rPr lang="en-US" sz="2400" i="1">
                              <a:solidFill>
                                <a:schemeClr val="bg1"/>
                              </a:solidFill>
                              <a:latin typeface="Cambria Math" panose="02040503050406030204" pitchFamily="18" charset="0"/>
                            </a:rPr>
                          </m:ctrlPr>
                        </m:naryPr>
                        <m:sub>
                          <m:r>
                            <m:rPr>
                              <m:brk m:alnAt="7"/>
                            </m:rPr>
                            <a:rPr lang="en-US" sz="2400" i="1">
                              <a:solidFill>
                                <a:schemeClr val="bg1"/>
                              </a:solidFill>
                              <a:latin typeface="Cambria Math" panose="02040503050406030204" pitchFamily="18" charset="0"/>
                            </a:rPr>
                            <m:t>𝑗</m:t>
                          </m:r>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rPr>
                            <m:t>𝐶</m:t>
                          </m:r>
                          <m:r>
                            <a:rPr lang="en-US" sz="2400" i="1" baseline="-25000">
                              <a:solidFill>
                                <a:schemeClr val="bg1"/>
                              </a:solidFill>
                              <a:latin typeface="Cambria Math" panose="02040503050406030204" pitchFamily="18" charset="0"/>
                            </a:rPr>
                            <m:t>𝑘</m:t>
                          </m:r>
                        </m:sub>
                        <m:sup/>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𝑗</m:t>
                              </m:r>
                            </m:sub>
                          </m:sSub>
                        </m:e>
                      </m:nary>
                      <m:r>
                        <a:rPr lang="en-US" sz="2400" b="0" i="1" smtClean="0">
                          <a:solidFill>
                            <a:schemeClr val="bg1"/>
                          </a:solidFill>
                          <a:latin typeface="Cambria Math" panose="02040503050406030204" pitchFamily="18" charset="0"/>
                        </a:rPr>
                        <m:t>)</m:t>
                      </m:r>
                    </m:oMath>
                  </m:oMathPara>
                </a14:m>
                <a:endParaRPr lang="ru-RU" sz="2400" dirty="0">
                  <a:latin typeface="Montserrat" panose="00000500000000000000" pitchFamily="2" charset="-52"/>
                </a:endParaRPr>
              </a:p>
            </p:txBody>
          </p:sp>
        </mc:Choice>
        <mc:Fallback xmlns="">
          <p:sp>
            <p:nvSpPr>
              <p:cNvPr id="22" name="Прямоугольник 21">
                <a:extLst>
                  <a:ext uri="{FF2B5EF4-FFF2-40B4-BE49-F238E27FC236}">
                    <a16:creationId xmlns:a16="http://schemas.microsoft.com/office/drawing/2014/main" id="{C8453A39-676B-4AFC-9C9C-D76C7363AF24}"/>
                  </a:ext>
                </a:extLst>
              </p:cNvPr>
              <p:cNvSpPr>
                <a:spLocks noRot="1" noChangeAspect="1" noMove="1" noResize="1" noEditPoints="1" noAdjustHandles="1" noChangeArrowheads="1" noChangeShapeType="1" noTextEdit="1"/>
              </p:cNvSpPr>
              <p:nvPr/>
            </p:nvSpPr>
            <p:spPr>
              <a:xfrm>
                <a:off x="6660392" y="3266552"/>
                <a:ext cx="4091761" cy="1030347"/>
              </a:xfrm>
              <a:prstGeom prst="rect">
                <a:avLst/>
              </a:prstGeom>
              <a:blipFill>
                <a:blip r:embed="rId6"/>
                <a:stretch>
                  <a:fillRect/>
                </a:stretch>
              </a:blipFill>
            </p:spPr>
            <p:txBody>
              <a:bodyPr/>
              <a:lstStyle/>
              <a:p>
                <a:r>
                  <a:rPr lang="ru-RU">
                    <a:noFill/>
                  </a:rPr>
                  <a:t> </a:t>
                </a:r>
              </a:p>
            </p:txBody>
          </p:sp>
        </mc:Fallback>
      </mc:AlternateContent>
      <p:sp>
        <p:nvSpPr>
          <p:cNvPr id="23" name="Прямоугольник 22">
            <a:extLst>
              <a:ext uri="{FF2B5EF4-FFF2-40B4-BE49-F238E27FC236}">
                <a16:creationId xmlns:a16="http://schemas.microsoft.com/office/drawing/2014/main" id="{D437824E-C17B-464C-A6DF-634862C084FA}"/>
              </a:ext>
            </a:extLst>
          </p:cNvPr>
          <p:cNvSpPr/>
          <p:nvPr/>
        </p:nvSpPr>
        <p:spPr>
          <a:xfrm>
            <a:off x="274185" y="5240879"/>
            <a:ext cx="8391109"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Определим коэффициент силуэта как</a:t>
            </a:r>
            <a:endParaRPr lang="ru-RU" sz="2400" i="1" baseline="-250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24" name="Прямоугольник 23">
                <a:extLst>
                  <a:ext uri="{FF2B5EF4-FFF2-40B4-BE49-F238E27FC236}">
                    <a16:creationId xmlns:a16="http://schemas.microsoft.com/office/drawing/2014/main" id="{166D2461-BA92-4257-BC4A-E181B297E27B}"/>
                  </a:ext>
                </a:extLst>
              </p:cNvPr>
              <p:cNvSpPr/>
              <p:nvPr/>
            </p:nvSpPr>
            <p:spPr>
              <a:xfrm>
                <a:off x="6497812" y="4990400"/>
                <a:ext cx="2597308" cy="8458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i="1" smtClean="0">
                          <a:solidFill>
                            <a:schemeClr val="bg1"/>
                          </a:solidFill>
                          <a:latin typeface="Cambria Math" panose="02040503050406030204" pitchFamily="18" charset="0"/>
                        </a:rPr>
                        <m:t>s</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𝑏</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baseline="-25000" smtClean="0">
                              <a:solidFill>
                                <a:schemeClr val="bg1"/>
                              </a:solidFill>
                              <a:latin typeface="Cambria Math" panose="02040503050406030204" pitchFamily="18" charset="0"/>
                            </a:rPr>
                            <m:t>𝑖</m:t>
                          </m:r>
                        </m:num>
                        <m:den>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max</m:t>
                              </m:r>
                            </m:fName>
                            <m:e>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𝑏</m:t>
                                  </m:r>
                                  <m:r>
                                    <a:rPr lang="en-US" sz="2400" b="0" i="1" baseline="-25000"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𝑎</m:t>
                                  </m:r>
                                  <m:r>
                                    <a:rPr lang="en-US" sz="2400" i="1" baseline="-25000">
                                      <a:solidFill>
                                        <a:schemeClr val="bg1"/>
                                      </a:solidFill>
                                      <a:latin typeface="Cambria Math" panose="02040503050406030204" pitchFamily="18" charset="0"/>
                                    </a:rPr>
                                    <m:t>𝑖</m:t>
                                  </m:r>
                                </m:e>
                              </m:d>
                            </m:e>
                          </m:func>
                        </m:den>
                      </m:f>
                    </m:oMath>
                  </m:oMathPara>
                </a14:m>
                <a:endParaRPr lang="ru-RU" sz="2400" dirty="0">
                  <a:latin typeface="Montserrat" panose="00000500000000000000" pitchFamily="2" charset="-52"/>
                </a:endParaRPr>
              </a:p>
            </p:txBody>
          </p:sp>
        </mc:Choice>
        <mc:Fallback xmlns="">
          <p:sp>
            <p:nvSpPr>
              <p:cNvPr id="24" name="Прямоугольник 23">
                <a:extLst>
                  <a:ext uri="{FF2B5EF4-FFF2-40B4-BE49-F238E27FC236}">
                    <a16:creationId xmlns:a16="http://schemas.microsoft.com/office/drawing/2014/main" id="{166D2461-BA92-4257-BC4A-E181B297E27B}"/>
                  </a:ext>
                </a:extLst>
              </p:cNvPr>
              <p:cNvSpPr>
                <a:spLocks noRot="1" noChangeAspect="1" noMove="1" noResize="1" noEditPoints="1" noAdjustHandles="1" noChangeArrowheads="1" noChangeShapeType="1" noTextEdit="1"/>
              </p:cNvSpPr>
              <p:nvPr/>
            </p:nvSpPr>
            <p:spPr>
              <a:xfrm>
                <a:off x="6497812" y="4990400"/>
                <a:ext cx="2597308" cy="845809"/>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A702135D-8862-4E56-B497-F6D369488290}"/>
                  </a:ext>
                </a:extLst>
              </p:cNvPr>
              <p:cNvSpPr/>
              <p:nvPr/>
            </p:nvSpPr>
            <p:spPr>
              <a:xfrm>
                <a:off x="9085764" y="5204644"/>
                <a:ext cx="3042989" cy="830997"/>
              </a:xfrm>
              <a:prstGeom prst="rect">
                <a:avLst/>
              </a:prstGeom>
            </p:spPr>
            <p:txBody>
              <a:bodyPr wrap="square">
                <a:spAutoFit/>
              </a:bodyPr>
              <a:lstStyle/>
              <a:p>
                <a14:m>
                  <m:oMath xmlns:m="http://schemas.openxmlformats.org/officeDocument/2006/math">
                    <m:r>
                      <m:rPr>
                        <m:sty m:val="p"/>
                      </m:rPr>
                      <a:rPr lang="en-US" sz="2400" i="1" smtClean="0">
                        <a:solidFill>
                          <a:schemeClr val="bg1"/>
                        </a:solidFill>
                        <a:latin typeface="Cambria Math" panose="02040503050406030204" pitchFamily="18" charset="0"/>
                      </a:rPr>
                      <m:t>s</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0</m:t>
                    </m:r>
                  </m:oMath>
                </a14:m>
                <a:r>
                  <a:rPr lang="en-US" sz="2400" b="0" dirty="0">
                    <a:solidFill>
                      <a:schemeClr val="bg1"/>
                    </a:solidFill>
                    <a:latin typeface="Montserrat" panose="00000500000000000000" pitchFamily="2" charset="-52"/>
                  </a:rPr>
                  <a:t>, </a:t>
                </a:r>
                <a:r>
                  <a:rPr lang="ru-RU" sz="2400" b="0" dirty="0">
                    <a:solidFill>
                      <a:schemeClr val="bg1"/>
                    </a:solidFill>
                    <a:latin typeface="Montserrat" panose="00000500000000000000" pitchFamily="2" charset="-52"/>
                  </a:rPr>
                  <a:t>если</a:t>
                </a:r>
                <a:r>
                  <a:rPr lang="en-US" sz="2400" b="0" dirty="0">
                    <a:solidFill>
                      <a:schemeClr val="bg1"/>
                    </a:solidFill>
                    <a:latin typeface="Montserrat" panose="00000500000000000000" pitchFamily="2" charset="-52"/>
                  </a:rPr>
                  <a:t> </a:t>
                </a:r>
                <a14:m>
                  <m:oMath xmlns:m="http://schemas.openxmlformats.org/officeDocument/2006/math">
                    <m:r>
                      <a:rPr lang="en-US" sz="2400" i="1">
                        <a:solidFill>
                          <a:schemeClr val="bg1"/>
                        </a:solidFill>
                        <a:latin typeface="Cambria Math" panose="02040503050406030204" pitchFamily="18" charset="0"/>
                      </a:rPr>
                      <m:t>𝑙𝑒𝑛</m:t>
                    </m:r>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m:t>
                        </m:r>
                        <m:r>
                          <a:rPr lang="en-US" sz="2400" i="1" baseline="-25000">
                            <a:solidFill>
                              <a:schemeClr val="bg1"/>
                            </a:solidFill>
                            <a:latin typeface="Cambria Math" panose="02040503050406030204" pitchFamily="18" charset="0"/>
                          </a:rPr>
                          <m:t>𝑖</m:t>
                        </m:r>
                      </m:e>
                    </m:d>
                  </m:oMath>
                </a14:m>
                <a:r>
                  <a:rPr lang="en-US" sz="2400" b="0" dirty="0">
                    <a:solidFill>
                      <a:schemeClr val="bg1"/>
                    </a:solidFill>
                    <a:latin typeface="Montserrat" panose="00000500000000000000" pitchFamily="2" charset="-52"/>
                  </a:rPr>
                  <a:t>=1</a:t>
                </a:r>
                <a:endParaRPr lang="ru-RU" sz="2400" dirty="0">
                  <a:latin typeface="Montserrat" panose="00000500000000000000" pitchFamily="2" charset="-52"/>
                </a:endParaRPr>
              </a:p>
            </p:txBody>
          </p:sp>
        </mc:Choice>
        <mc:Fallback xmlns="">
          <p:sp>
            <p:nvSpPr>
              <p:cNvPr id="25" name="Прямоугольник 24">
                <a:extLst>
                  <a:ext uri="{FF2B5EF4-FFF2-40B4-BE49-F238E27FC236}">
                    <a16:creationId xmlns:a16="http://schemas.microsoft.com/office/drawing/2014/main" id="{A702135D-8862-4E56-B497-F6D369488290}"/>
                  </a:ext>
                </a:extLst>
              </p:cNvPr>
              <p:cNvSpPr>
                <a:spLocks noRot="1" noChangeAspect="1" noMove="1" noResize="1" noEditPoints="1" noAdjustHandles="1" noChangeArrowheads="1" noChangeShapeType="1" noTextEdit="1"/>
              </p:cNvSpPr>
              <p:nvPr/>
            </p:nvSpPr>
            <p:spPr>
              <a:xfrm>
                <a:off x="9085764" y="5204644"/>
                <a:ext cx="3042989" cy="830997"/>
              </a:xfrm>
              <a:prstGeom prst="rect">
                <a:avLst/>
              </a:prstGeom>
              <a:blipFill>
                <a:blip r:embed="rId8"/>
                <a:stretch>
                  <a:fillRect l="-600" t="-5147" b="-169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Прямоугольник 25">
                <a:extLst>
                  <a:ext uri="{FF2B5EF4-FFF2-40B4-BE49-F238E27FC236}">
                    <a16:creationId xmlns:a16="http://schemas.microsoft.com/office/drawing/2014/main" id="{86091F0E-5F0E-4C7F-9049-89356C86C610}"/>
                  </a:ext>
                </a:extLst>
              </p:cNvPr>
              <p:cNvSpPr/>
              <p:nvPr/>
            </p:nvSpPr>
            <p:spPr>
              <a:xfrm>
                <a:off x="4479151" y="5841796"/>
                <a:ext cx="3060340"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в идеале</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m:rPr>
                        <m:sty m:val="p"/>
                      </m:rPr>
                      <a:rPr lang="en-US" sz="2400" i="1">
                        <a:solidFill>
                          <a:schemeClr val="bg1"/>
                        </a:solidFill>
                        <a:latin typeface="Cambria Math" panose="02040503050406030204" pitchFamily="18" charset="0"/>
                      </a:rPr>
                      <m:t>s</m:t>
                    </m:r>
                    <m:r>
                      <a:rPr lang="en-US" sz="2400" i="1" baseline="-25000">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1</m:t>
                    </m:r>
                  </m:oMath>
                </a14:m>
                <a:endParaRPr lang="ru-RU" sz="2400" i="1" baseline="-250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6" name="Прямоугольник 25">
                <a:extLst>
                  <a:ext uri="{FF2B5EF4-FFF2-40B4-BE49-F238E27FC236}">
                    <a16:creationId xmlns:a16="http://schemas.microsoft.com/office/drawing/2014/main" id="{86091F0E-5F0E-4C7F-9049-89356C86C610}"/>
                  </a:ext>
                </a:extLst>
              </p:cNvPr>
              <p:cNvSpPr>
                <a:spLocks noRot="1" noChangeAspect="1" noMove="1" noResize="1" noEditPoints="1" noAdjustHandles="1" noChangeArrowheads="1" noChangeShapeType="1" noTextEdit="1"/>
              </p:cNvSpPr>
              <p:nvPr/>
            </p:nvSpPr>
            <p:spPr>
              <a:xfrm>
                <a:off x="4479151" y="5841796"/>
                <a:ext cx="3060340" cy="461665"/>
              </a:xfrm>
              <a:prstGeom prst="rect">
                <a:avLst/>
              </a:prstGeom>
              <a:blipFill>
                <a:blip r:embed="rId9"/>
                <a:stretch>
                  <a:fillRect l="-3187" t="-9211" b="-30263"/>
                </a:stretch>
              </a:blipFill>
            </p:spPr>
            <p:txBody>
              <a:bodyPr/>
              <a:lstStyle/>
              <a:p>
                <a:r>
                  <a:rPr lang="ru-RU">
                    <a:noFill/>
                  </a:rPr>
                  <a:t> </a:t>
                </a:r>
              </a:p>
            </p:txBody>
          </p:sp>
        </mc:Fallback>
      </mc:AlternateContent>
      <p:sp>
        <p:nvSpPr>
          <p:cNvPr id="27" name="Прямоугольник 26">
            <a:extLst>
              <a:ext uri="{FF2B5EF4-FFF2-40B4-BE49-F238E27FC236}">
                <a16:creationId xmlns:a16="http://schemas.microsoft.com/office/drawing/2014/main" id="{BC309460-6599-4DE6-B878-99C44EC0AE52}"/>
              </a:ext>
            </a:extLst>
          </p:cNvPr>
          <p:cNvSpPr/>
          <p:nvPr/>
        </p:nvSpPr>
        <p:spPr>
          <a:xfrm>
            <a:off x="413113" y="4203748"/>
            <a:ext cx="5295179" cy="830997"/>
          </a:xfrm>
          <a:prstGeom prst="rect">
            <a:avLst/>
          </a:prstGeom>
        </p:spPr>
        <p:txBody>
          <a:bodyPr wrap="square">
            <a:spAutoFit/>
          </a:bodyPr>
          <a:lstStyle/>
          <a:p>
            <a:pPr algn="ct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Среднее расстояние до всех точек в «своем» кластере</a:t>
            </a:r>
          </a:p>
        </p:txBody>
      </p:sp>
      <p:sp>
        <p:nvSpPr>
          <p:cNvPr id="28" name="Прямоугольник 27">
            <a:extLst>
              <a:ext uri="{FF2B5EF4-FFF2-40B4-BE49-F238E27FC236}">
                <a16:creationId xmlns:a16="http://schemas.microsoft.com/office/drawing/2014/main" id="{A34F6D6A-BD44-4B86-BD02-A24251A6E9D8}"/>
              </a:ext>
            </a:extLst>
          </p:cNvPr>
          <p:cNvSpPr/>
          <p:nvPr/>
        </p:nvSpPr>
        <p:spPr>
          <a:xfrm>
            <a:off x="5894762" y="4203748"/>
            <a:ext cx="5976288" cy="830997"/>
          </a:xfrm>
          <a:prstGeom prst="rect">
            <a:avLst/>
          </a:prstGeom>
        </p:spPr>
        <p:txBody>
          <a:bodyPr wrap="square">
            <a:spAutoFit/>
          </a:bodyPr>
          <a:lstStyle/>
          <a:p>
            <a:pPr algn="ct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Среднее расстояние до всех точек в ближайшем соседнем кластере</a:t>
            </a:r>
          </a:p>
        </p:txBody>
      </p:sp>
    </p:spTree>
    <p:extLst>
      <p:ext uri="{BB962C8B-B14F-4D97-AF65-F5344CB8AC3E}">
        <p14:creationId xmlns:p14="http://schemas.microsoft.com/office/powerpoint/2010/main" val="334038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8" grpId="0"/>
      <p:bldP spid="19" grpId="0"/>
      <p:bldP spid="20" grpId="0"/>
      <p:bldP spid="21" grpId="0"/>
      <p:bldP spid="22" grpId="0"/>
      <p:bldP spid="23" grpId="0"/>
      <p:bldP spid="24" grpId="0"/>
      <p:bldP spid="25" grpId="0"/>
      <p:bldP spid="26" grpId="0"/>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Прямоугольник 9">
            <a:extLst>
              <a:ext uri="{FF2B5EF4-FFF2-40B4-BE49-F238E27FC236}">
                <a16:creationId xmlns:a16="http://schemas.microsoft.com/office/drawing/2014/main" id="{9BE122E9-8E98-44E6-950A-BE864B3F904B}"/>
              </a:ext>
            </a:extLst>
          </p:cNvPr>
          <p:cNvSpPr/>
          <p:nvPr/>
        </p:nvSpPr>
        <p:spPr>
          <a:xfrm>
            <a:off x="3734094" y="565411"/>
            <a:ext cx="4184158" cy="1077218"/>
          </a:xfrm>
          <a:prstGeom prst="rect">
            <a:avLst/>
          </a:prstGeom>
        </p:spPr>
        <p:txBody>
          <a:bodyPr wrap="none">
            <a:spAutoFit/>
          </a:bodyPr>
          <a:lstStyle/>
          <a:p>
            <a:pPr algn="ct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Метод силуэтов </a:t>
            </a:r>
          </a:p>
          <a:p>
            <a:pPr algn="ct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S</a:t>
            </a:r>
            <a:r>
              <a:rPr lang="tr-TR"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ilhouette</a:t>
            </a: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 Method</a:t>
            </a:r>
            <a:endPar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4" name="Рисунок 3"/>
          <p:cNvPicPr>
            <a:picLocks noChangeAspect="1"/>
          </p:cNvPicPr>
          <p:nvPr/>
        </p:nvPicPr>
        <p:blipFill>
          <a:blip r:embed="rId4">
            <a:clrChange>
              <a:clrFrom>
                <a:srgbClr val="000000"/>
              </a:clrFrom>
              <a:clrTo>
                <a:srgbClr val="000000">
                  <a:alpha val="0"/>
                </a:srgbClr>
              </a:clrTo>
            </a:clrChange>
          </a:blip>
          <a:stretch>
            <a:fillRect/>
          </a:stretch>
        </p:blipFill>
        <p:spPr>
          <a:xfrm>
            <a:off x="396811" y="1538129"/>
            <a:ext cx="10915650" cy="2667000"/>
          </a:xfrm>
          <a:prstGeom prst="rect">
            <a:avLst/>
          </a:prstGeom>
        </p:spPr>
      </p:pic>
      <p:pic>
        <p:nvPicPr>
          <p:cNvPr id="5" name="Рисунок 4"/>
          <p:cNvPicPr>
            <a:picLocks noChangeAspect="1"/>
          </p:cNvPicPr>
          <p:nvPr/>
        </p:nvPicPr>
        <p:blipFill>
          <a:blip r:embed="rId5">
            <a:clrChange>
              <a:clrFrom>
                <a:srgbClr val="000000"/>
              </a:clrFrom>
              <a:clrTo>
                <a:srgbClr val="000000">
                  <a:alpha val="0"/>
                </a:srgbClr>
              </a:clrTo>
            </a:clrChange>
          </a:blip>
          <a:stretch>
            <a:fillRect/>
          </a:stretch>
        </p:blipFill>
        <p:spPr>
          <a:xfrm>
            <a:off x="351091" y="4100386"/>
            <a:ext cx="10915650" cy="2667000"/>
          </a:xfrm>
          <a:prstGeom prst="rect">
            <a:avLst/>
          </a:prstGeom>
        </p:spPr>
      </p:pic>
    </p:spTree>
    <p:extLst>
      <p:ext uri="{BB962C8B-B14F-4D97-AF65-F5344CB8AC3E}">
        <p14:creationId xmlns:p14="http://schemas.microsoft.com/office/powerpoint/2010/main" val="27238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Прямоугольник 9">
            <a:extLst>
              <a:ext uri="{FF2B5EF4-FFF2-40B4-BE49-F238E27FC236}">
                <a16:creationId xmlns:a16="http://schemas.microsoft.com/office/drawing/2014/main" id="{9BE122E9-8E98-44E6-950A-BE864B3F904B}"/>
              </a:ext>
            </a:extLst>
          </p:cNvPr>
          <p:cNvSpPr/>
          <p:nvPr/>
        </p:nvSpPr>
        <p:spPr>
          <a:xfrm>
            <a:off x="3734094" y="565411"/>
            <a:ext cx="4184158" cy="1077218"/>
          </a:xfrm>
          <a:prstGeom prst="rect">
            <a:avLst/>
          </a:prstGeom>
        </p:spPr>
        <p:txBody>
          <a:bodyPr wrap="none">
            <a:spAutoFit/>
          </a:bodyPr>
          <a:lstStyle/>
          <a:p>
            <a:pPr algn="ctr"/>
            <a:r>
              <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Метод силуэтов </a:t>
            </a:r>
          </a:p>
          <a:p>
            <a:pPr algn="ct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S</a:t>
            </a:r>
            <a:r>
              <a:rPr lang="tr-TR"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ilhouette</a:t>
            </a:r>
            <a:r>
              <a:rPr lang="en-US" sz="3200" b="1" dirty="0">
                <a:solidFill>
                  <a:schemeClr val="bg1"/>
                </a:solidFill>
                <a:latin typeface="Montserrat" panose="00000500000000000000" pitchFamily="2" charset="-52"/>
                <a:ea typeface="Verdana" panose="020B0604030504040204" pitchFamily="34" charset="0"/>
                <a:cs typeface="Verdana" panose="020B0604030504040204" pitchFamily="34" charset="0"/>
              </a:rPr>
              <a:t> Method</a:t>
            </a:r>
            <a:endParaRPr lang="ru-RU" sz="32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pic>
        <p:nvPicPr>
          <p:cNvPr id="2" name="Рисунок 1"/>
          <p:cNvPicPr>
            <a:picLocks noChangeAspect="1"/>
          </p:cNvPicPr>
          <p:nvPr/>
        </p:nvPicPr>
        <p:blipFill>
          <a:blip r:embed="rId4">
            <a:clrChange>
              <a:clrFrom>
                <a:srgbClr val="000000"/>
              </a:clrFrom>
              <a:clrTo>
                <a:srgbClr val="000000">
                  <a:alpha val="0"/>
                </a:srgbClr>
              </a:clrTo>
            </a:clrChange>
          </a:blip>
          <a:stretch>
            <a:fillRect/>
          </a:stretch>
        </p:blipFill>
        <p:spPr>
          <a:xfrm>
            <a:off x="306704" y="2214785"/>
            <a:ext cx="11077575" cy="2667000"/>
          </a:xfrm>
          <a:prstGeom prst="rect">
            <a:avLst/>
          </a:prstGeom>
        </p:spPr>
      </p:pic>
    </p:spTree>
    <p:extLst>
      <p:ext uri="{BB962C8B-B14F-4D97-AF65-F5344CB8AC3E}">
        <p14:creationId xmlns:p14="http://schemas.microsoft.com/office/powerpoint/2010/main" val="240533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48" name="Прямоугольник 47">
            <a:extLst>
              <a:ext uri="{FF2B5EF4-FFF2-40B4-BE49-F238E27FC236}">
                <a16:creationId xmlns:a16="http://schemas.microsoft.com/office/drawing/2014/main" id="{2B7BFB16-6758-40D8-965A-A68D2B0FD28F}"/>
              </a:ext>
            </a:extLst>
          </p:cNvPr>
          <p:cNvSpPr/>
          <p:nvPr/>
        </p:nvSpPr>
        <p:spPr>
          <a:xfrm>
            <a:off x="191344" y="4509120"/>
            <a:ext cx="11809312"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Полнота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completeness</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все члены данного класса относятся к одному и тому же кластеру</a:t>
            </a:r>
          </a:p>
        </p:txBody>
      </p:sp>
      <p:sp>
        <p:nvSpPr>
          <p:cNvPr id="49" name="Прямоугольник 48">
            <a:extLst>
              <a:ext uri="{FF2B5EF4-FFF2-40B4-BE49-F238E27FC236}">
                <a16:creationId xmlns:a16="http://schemas.microsoft.com/office/drawing/2014/main" id="{DDA1ED10-37C8-41ED-B85F-2EA03BC2FBCB}"/>
              </a:ext>
            </a:extLst>
          </p:cNvPr>
          <p:cNvSpPr/>
          <p:nvPr/>
        </p:nvSpPr>
        <p:spPr>
          <a:xfrm>
            <a:off x="4223792" y="1772816"/>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50" name="Прямоугольник 49">
            <a:extLst>
              <a:ext uri="{FF2B5EF4-FFF2-40B4-BE49-F238E27FC236}">
                <a16:creationId xmlns:a16="http://schemas.microsoft.com/office/drawing/2014/main" id="{23DDE579-C6C3-41B6-AFAE-BA966B327554}"/>
              </a:ext>
            </a:extLst>
          </p:cNvPr>
          <p:cNvSpPr/>
          <p:nvPr/>
        </p:nvSpPr>
        <p:spPr>
          <a:xfrm>
            <a:off x="335360" y="2348880"/>
            <a:ext cx="12025336"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Однородность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homogeneity</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каждый кластер содержит только представителей одного класса</a:t>
            </a:r>
            <a:endPar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51" name="6-конечная звезда 1">
            <a:extLst>
              <a:ext uri="{FF2B5EF4-FFF2-40B4-BE49-F238E27FC236}">
                <a16:creationId xmlns:a16="http://schemas.microsoft.com/office/drawing/2014/main" id="{E04FA0ED-BD20-47BA-8791-433721A30731}"/>
              </a:ext>
            </a:extLst>
          </p:cNvPr>
          <p:cNvSpPr/>
          <p:nvPr/>
        </p:nvSpPr>
        <p:spPr>
          <a:xfrm>
            <a:off x="2999656" y="3573016"/>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2" name="6-конечная звезда 21">
            <a:extLst>
              <a:ext uri="{FF2B5EF4-FFF2-40B4-BE49-F238E27FC236}">
                <a16:creationId xmlns:a16="http://schemas.microsoft.com/office/drawing/2014/main" id="{733ECD5F-E127-425F-91AF-7994D7B4D1FD}"/>
              </a:ext>
            </a:extLst>
          </p:cNvPr>
          <p:cNvSpPr/>
          <p:nvPr/>
        </p:nvSpPr>
        <p:spPr>
          <a:xfrm>
            <a:off x="2999656" y="4005064"/>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3" name="6-конечная звезда 22">
            <a:extLst>
              <a:ext uri="{FF2B5EF4-FFF2-40B4-BE49-F238E27FC236}">
                <a16:creationId xmlns:a16="http://schemas.microsoft.com/office/drawing/2014/main" id="{7F4EDF11-10FD-4E2B-B078-00B85668B93C}"/>
              </a:ext>
            </a:extLst>
          </p:cNvPr>
          <p:cNvSpPr/>
          <p:nvPr/>
        </p:nvSpPr>
        <p:spPr>
          <a:xfrm>
            <a:off x="3719736" y="4077072"/>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4" name="6-конечная звезда 23">
            <a:extLst>
              <a:ext uri="{FF2B5EF4-FFF2-40B4-BE49-F238E27FC236}">
                <a16:creationId xmlns:a16="http://schemas.microsoft.com/office/drawing/2014/main" id="{73493927-AABD-420A-A6F2-DDBDE10FB968}"/>
              </a:ext>
            </a:extLst>
          </p:cNvPr>
          <p:cNvSpPr/>
          <p:nvPr/>
        </p:nvSpPr>
        <p:spPr>
          <a:xfrm>
            <a:off x="3647728" y="3573016"/>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5" name="Овал 54">
            <a:extLst>
              <a:ext uri="{FF2B5EF4-FFF2-40B4-BE49-F238E27FC236}">
                <a16:creationId xmlns:a16="http://schemas.microsoft.com/office/drawing/2014/main" id="{93E64B41-CFAA-42E0-A402-5722F1A11745}"/>
              </a:ext>
            </a:extLst>
          </p:cNvPr>
          <p:cNvSpPr/>
          <p:nvPr/>
        </p:nvSpPr>
        <p:spPr>
          <a:xfrm>
            <a:off x="4375464" y="3582278"/>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6" name="Овал 55">
            <a:extLst>
              <a:ext uri="{FF2B5EF4-FFF2-40B4-BE49-F238E27FC236}">
                <a16:creationId xmlns:a16="http://schemas.microsoft.com/office/drawing/2014/main" id="{D2D534A1-16F9-4F70-A325-6C72E045BA20}"/>
              </a:ext>
            </a:extLst>
          </p:cNvPr>
          <p:cNvSpPr/>
          <p:nvPr/>
        </p:nvSpPr>
        <p:spPr>
          <a:xfrm rot="150185">
            <a:off x="4375464" y="4086334"/>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7" name="Овал 56">
            <a:extLst>
              <a:ext uri="{FF2B5EF4-FFF2-40B4-BE49-F238E27FC236}">
                <a16:creationId xmlns:a16="http://schemas.microsoft.com/office/drawing/2014/main" id="{429439C7-4B31-4CF1-A608-3B85584D8D70}"/>
              </a:ext>
            </a:extLst>
          </p:cNvPr>
          <p:cNvSpPr/>
          <p:nvPr/>
        </p:nvSpPr>
        <p:spPr>
          <a:xfrm>
            <a:off x="4951528" y="4086334"/>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8" name="Овал 57">
            <a:extLst>
              <a:ext uri="{FF2B5EF4-FFF2-40B4-BE49-F238E27FC236}">
                <a16:creationId xmlns:a16="http://schemas.microsoft.com/office/drawing/2014/main" id="{868EC181-343F-4E60-81DD-0648FE25234E}"/>
              </a:ext>
            </a:extLst>
          </p:cNvPr>
          <p:cNvSpPr/>
          <p:nvPr/>
        </p:nvSpPr>
        <p:spPr>
          <a:xfrm>
            <a:off x="5023536" y="3582278"/>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latin typeface="Montserrat" panose="00000500000000000000" pitchFamily="2" charset="-52"/>
            </a:endParaRPr>
          </a:p>
        </p:txBody>
      </p:sp>
      <p:sp>
        <p:nvSpPr>
          <p:cNvPr id="59" name="6-конечная звезда 27">
            <a:extLst>
              <a:ext uri="{FF2B5EF4-FFF2-40B4-BE49-F238E27FC236}">
                <a16:creationId xmlns:a16="http://schemas.microsoft.com/office/drawing/2014/main" id="{C7D49B52-0B39-42E9-A5FD-0DF401AFCDED}"/>
              </a:ext>
            </a:extLst>
          </p:cNvPr>
          <p:cNvSpPr/>
          <p:nvPr/>
        </p:nvSpPr>
        <p:spPr>
          <a:xfrm>
            <a:off x="6880432"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0" name="6-конечная звезда 28">
            <a:extLst>
              <a:ext uri="{FF2B5EF4-FFF2-40B4-BE49-F238E27FC236}">
                <a16:creationId xmlns:a16="http://schemas.microsoft.com/office/drawing/2014/main" id="{D8F1FB17-FAB0-4E69-9E64-A654F46964F4}"/>
              </a:ext>
            </a:extLst>
          </p:cNvPr>
          <p:cNvSpPr/>
          <p:nvPr/>
        </p:nvSpPr>
        <p:spPr>
          <a:xfrm>
            <a:off x="6880432" y="3923794"/>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1" name="6-конечная звезда 29">
            <a:extLst>
              <a:ext uri="{FF2B5EF4-FFF2-40B4-BE49-F238E27FC236}">
                <a16:creationId xmlns:a16="http://schemas.microsoft.com/office/drawing/2014/main" id="{84F967DD-1CD1-4D5B-A581-3F1F8B83ACF6}"/>
              </a:ext>
            </a:extLst>
          </p:cNvPr>
          <p:cNvSpPr/>
          <p:nvPr/>
        </p:nvSpPr>
        <p:spPr>
          <a:xfrm>
            <a:off x="7600512" y="3995802"/>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2" name="6-конечная звезда 30">
            <a:extLst>
              <a:ext uri="{FF2B5EF4-FFF2-40B4-BE49-F238E27FC236}">
                <a16:creationId xmlns:a16="http://schemas.microsoft.com/office/drawing/2014/main" id="{E956DD60-BEF0-468F-B780-34AD11678E5D}"/>
              </a:ext>
            </a:extLst>
          </p:cNvPr>
          <p:cNvSpPr/>
          <p:nvPr/>
        </p:nvSpPr>
        <p:spPr>
          <a:xfrm>
            <a:off x="7528504"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latin typeface="Montserrat" panose="00000500000000000000" pitchFamily="2" charset="-52"/>
            </a:endParaRPr>
          </a:p>
        </p:txBody>
      </p:sp>
      <p:sp>
        <p:nvSpPr>
          <p:cNvPr id="63" name="Овал 62">
            <a:extLst>
              <a:ext uri="{FF2B5EF4-FFF2-40B4-BE49-F238E27FC236}">
                <a16:creationId xmlns:a16="http://schemas.microsoft.com/office/drawing/2014/main" id="{326984D9-984F-4E56-AFE9-5D7E6DD356F8}"/>
              </a:ext>
            </a:extLst>
          </p:cNvPr>
          <p:cNvSpPr/>
          <p:nvPr/>
        </p:nvSpPr>
        <p:spPr>
          <a:xfrm>
            <a:off x="8904312" y="3501008"/>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4" name="Овал 63">
            <a:extLst>
              <a:ext uri="{FF2B5EF4-FFF2-40B4-BE49-F238E27FC236}">
                <a16:creationId xmlns:a16="http://schemas.microsoft.com/office/drawing/2014/main" id="{567A50AA-D8BD-46B8-8DF1-E3E5664317B5}"/>
              </a:ext>
            </a:extLst>
          </p:cNvPr>
          <p:cNvSpPr/>
          <p:nvPr/>
        </p:nvSpPr>
        <p:spPr>
          <a:xfrm rot="150185">
            <a:off x="8904312" y="4005064"/>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5" name="Овал 64">
            <a:extLst>
              <a:ext uri="{FF2B5EF4-FFF2-40B4-BE49-F238E27FC236}">
                <a16:creationId xmlns:a16="http://schemas.microsoft.com/office/drawing/2014/main" id="{D448AA8E-57BB-4E9F-B685-18CCE4638504}"/>
              </a:ext>
            </a:extLst>
          </p:cNvPr>
          <p:cNvSpPr/>
          <p:nvPr/>
        </p:nvSpPr>
        <p:spPr>
          <a:xfrm>
            <a:off x="9480376" y="4005064"/>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6" name="Овал 65">
            <a:extLst>
              <a:ext uri="{FF2B5EF4-FFF2-40B4-BE49-F238E27FC236}">
                <a16:creationId xmlns:a16="http://schemas.microsoft.com/office/drawing/2014/main" id="{07AD05D1-DE8F-4425-851C-9A731784512C}"/>
              </a:ext>
            </a:extLst>
          </p:cNvPr>
          <p:cNvSpPr/>
          <p:nvPr/>
        </p:nvSpPr>
        <p:spPr>
          <a:xfrm>
            <a:off x="9552384" y="3501008"/>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latin typeface="Montserrat" panose="00000500000000000000" pitchFamily="2" charset="-52"/>
            </a:endParaRPr>
          </a:p>
        </p:txBody>
      </p:sp>
      <p:sp>
        <p:nvSpPr>
          <p:cNvPr id="67" name="6-конечная звезда 39">
            <a:extLst>
              <a:ext uri="{FF2B5EF4-FFF2-40B4-BE49-F238E27FC236}">
                <a16:creationId xmlns:a16="http://schemas.microsoft.com/office/drawing/2014/main" id="{1B8A0C4A-DD0A-4BDA-B56F-048F9FB41109}"/>
              </a:ext>
            </a:extLst>
          </p:cNvPr>
          <p:cNvSpPr/>
          <p:nvPr/>
        </p:nvSpPr>
        <p:spPr>
          <a:xfrm>
            <a:off x="2927648"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68" name="6-конечная звезда 40">
            <a:extLst>
              <a:ext uri="{FF2B5EF4-FFF2-40B4-BE49-F238E27FC236}">
                <a16:creationId xmlns:a16="http://schemas.microsoft.com/office/drawing/2014/main" id="{E90F7F22-31A8-40EA-B0FC-F3C990E039DA}"/>
              </a:ext>
            </a:extLst>
          </p:cNvPr>
          <p:cNvSpPr/>
          <p:nvPr/>
        </p:nvSpPr>
        <p:spPr>
          <a:xfrm>
            <a:off x="2927648" y="6021288"/>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69" name="6-конечная звезда 41">
            <a:extLst>
              <a:ext uri="{FF2B5EF4-FFF2-40B4-BE49-F238E27FC236}">
                <a16:creationId xmlns:a16="http://schemas.microsoft.com/office/drawing/2014/main" id="{629CF8F5-BF56-4A0E-91A3-87B026A1E9EA}"/>
              </a:ext>
            </a:extLst>
          </p:cNvPr>
          <p:cNvSpPr/>
          <p:nvPr/>
        </p:nvSpPr>
        <p:spPr>
          <a:xfrm>
            <a:off x="3647728" y="6093296"/>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70" name="6-конечная звезда 42">
            <a:extLst>
              <a:ext uri="{FF2B5EF4-FFF2-40B4-BE49-F238E27FC236}">
                <a16:creationId xmlns:a16="http://schemas.microsoft.com/office/drawing/2014/main" id="{09B23104-AA0B-42B4-B9AE-62E1F9FE99E0}"/>
              </a:ext>
            </a:extLst>
          </p:cNvPr>
          <p:cNvSpPr/>
          <p:nvPr/>
        </p:nvSpPr>
        <p:spPr>
          <a:xfrm>
            <a:off x="3575720"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latin typeface="Montserrat" panose="00000500000000000000" pitchFamily="2" charset="-52"/>
            </a:endParaRPr>
          </a:p>
        </p:txBody>
      </p:sp>
      <p:sp>
        <p:nvSpPr>
          <p:cNvPr id="71" name="6-конечная звезда 43">
            <a:extLst>
              <a:ext uri="{FF2B5EF4-FFF2-40B4-BE49-F238E27FC236}">
                <a16:creationId xmlns:a16="http://schemas.microsoft.com/office/drawing/2014/main" id="{939B43C6-3905-443E-87A3-0C3AD68F5C6E}"/>
              </a:ext>
            </a:extLst>
          </p:cNvPr>
          <p:cNvSpPr/>
          <p:nvPr/>
        </p:nvSpPr>
        <p:spPr>
          <a:xfrm>
            <a:off x="4367808" y="5589240"/>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2" name="6-конечная звезда 44">
            <a:extLst>
              <a:ext uri="{FF2B5EF4-FFF2-40B4-BE49-F238E27FC236}">
                <a16:creationId xmlns:a16="http://schemas.microsoft.com/office/drawing/2014/main" id="{544040B5-3DEC-4D55-81A4-ED4D6DF46B27}"/>
              </a:ext>
            </a:extLst>
          </p:cNvPr>
          <p:cNvSpPr/>
          <p:nvPr/>
        </p:nvSpPr>
        <p:spPr>
          <a:xfrm>
            <a:off x="4367808" y="6021288"/>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3" name="6-конечная звезда 45">
            <a:extLst>
              <a:ext uri="{FF2B5EF4-FFF2-40B4-BE49-F238E27FC236}">
                <a16:creationId xmlns:a16="http://schemas.microsoft.com/office/drawing/2014/main" id="{EB1F3B11-21E8-4BB1-A4EA-42355B42FC88}"/>
              </a:ext>
            </a:extLst>
          </p:cNvPr>
          <p:cNvSpPr/>
          <p:nvPr/>
        </p:nvSpPr>
        <p:spPr>
          <a:xfrm>
            <a:off x="5087888" y="6093296"/>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4" name="6-конечная звезда 46">
            <a:extLst>
              <a:ext uri="{FF2B5EF4-FFF2-40B4-BE49-F238E27FC236}">
                <a16:creationId xmlns:a16="http://schemas.microsoft.com/office/drawing/2014/main" id="{FC0C7CF2-DD12-4C20-B02F-DA4CC7650FB6}"/>
              </a:ext>
            </a:extLst>
          </p:cNvPr>
          <p:cNvSpPr/>
          <p:nvPr/>
        </p:nvSpPr>
        <p:spPr>
          <a:xfrm>
            <a:off x="5015880" y="5589240"/>
            <a:ext cx="432048" cy="360040"/>
          </a:xfrm>
          <a:prstGeom prst="star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latin typeface="Montserrat" panose="00000500000000000000" pitchFamily="2" charset="-52"/>
            </a:endParaRPr>
          </a:p>
        </p:txBody>
      </p:sp>
      <p:sp>
        <p:nvSpPr>
          <p:cNvPr id="75" name="6-конечная звезда 47">
            <a:extLst>
              <a:ext uri="{FF2B5EF4-FFF2-40B4-BE49-F238E27FC236}">
                <a16:creationId xmlns:a16="http://schemas.microsoft.com/office/drawing/2014/main" id="{F18352AB-B067-41B3-9B7D-1573C341A91F}"/>
              </a:ext>
            </a:extLst>
          </p:cNvPr>
          <p:cNvSpPr/>
          <p:nvPr/>
        </p:nvSpPr>
        <p:spPr>
          <a:xfrm>
            <a:off x="7104112"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6" name="6-конечная звезда 48">
            <a:extLst>
              <a:ext uri="{FF2B5EF4-FFF2-40B4-BE49-F238E27FC236}">
                <a16:creationId xmlns:a16="http://schemas.microsoft.com/office/drawing/2014/main" id="{0C939711-CBD2-49ED-AF4F-F2723C4D545D}"/>
              </a:ext>
            </a:extLst>
          </p:cNvPr>
          <p:cNvSpPr/>
          <p:nvPr/>
        </p:nvSpPr>
        <p:spPr>
          <a:xfrm>
            <a:off x="7104112" y="6093296"/>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7" name="6-конечная звезда 49">
            <a:extLst>
              <a:ext uri="{FF2B5EF4-FFF2-40B4-BE49-F238E27FC236}">
                <a16:creationId xmlns:a16="http://schemas.microsoft.com/office/drawing/2014/main" id="{D2834F22-9F76-4FC6-988D-4D9DBAC1BC04}"/>
              </a:ext>
            </a:extLst>
          </p:cNvPr>
          <p:cNvSpPr/>
          <p:nvPr/>
        </p:nvSpPr>
        <p:spPr>
          <a:xfrm>
            <a:off x="7824192" y="6165304"/>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8" name="6-конечная звезда 50">
            <a:extLst>
              <a:ext uri="{FF2B5EF4-FFF2-40B4-BE49-F238E27FC236}">
                <a16:creationId xmlns:a16="http://schemas.microsoft.com/office/drawing/2014/main" id="{F531AEE7-3950-46C0-BB91-33FA920CD005}"/>
              </a:ext>
            </a:extLst>
          </p:cNvPr>
          <p:cNvSpPr/>
          <p:nvPr/>
        </p:nvSpPr>
        <p:spPr>
          <a:xfrm>
            <a:off x="7752184"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79" name="6-конечная звезда 51">
            <a:extLst>
              <a:ext uri="{FF2B5EF4-FFF2-40B4-BE49-F238E27FC236}">
                <a16:creationId xmlns:a16="http://schemas.microsoft.com/office/drawing/2014/main" id="{6D4316F6-C6A1-4EC0-9CC9-0901A416EC2F}"/>
              </a:ext>
            </a:extLst>
          </p:cNvPr>
          <p:cNvSpPr/>
          <p:nvPr/>
        </p:nvSpPr>
        <p:spPr>
          <a:xfrm>
            <a:off x="8544272"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80" name="6-конечная звезда 52">
            <a:extLst>
              <a:ext uri="{FF2B5EF4-FFF2-40B4-BE49-F238E27FC236}">
                <a16:creationId xmlns:a16="http://schemas.microsoft.com/office/drawing/2014/main" id="{05C1C5BA-FBBB-4572-8BF8-5ECA11C254E2}"/>
              </a:ext>
            </a:extLst>
          </p:cNvPr>
          <p:cNvSpPr/>
          <p:nvPr/>
        </p:nvSpPr>
        <p:spPr>
          <a:xfrm>
            <a:off x="8544272" y="6093296"/>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81" name="6-конечная звезда 53">
            <a:extLst>
              <a:ext uri="{FF2B5EF4-FFF2-40B4-BE49-F238E27FC236}">
                <a16:creationId xmlns:a16="http://schemas.microsoft.com/office/drawing/2014/main" id="{6CD89B6D-A5FB-412A-A931-2B0B26897F05}"/>
              </a:ext>
            </a:extLst>
          </p:cNvPr>
          <p:cNvSpPr/>
          <p:nvPr/>
        </p:nvSpPr>
        <p:spPr>
          <a:xfrm>
            <a:off x="9264352" y="6165304"/>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82" name="6-конечная звезда 54">
            <a:extLst>
              <a:ext uri="{FF2B5EF4-FFF2-40B4-BE49-F238E27FC236}">
                <a16:creationId xmlns:a16="http://schemas.microsoft.com/office/drawing/2014/main" id="{6E4E2721-04E3-469B-919B-DF5ADD628E8D}"/>
              </a:ext>
            </a:extLst>
          </p:cNvPr>
          <p:cNvSpPr/>
          <p:nvPr/>
        </p:nvSpPr>
        <p:spPr>
          <a:xfrm>
            <a:off x="9192344"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BB8A5C1-80A5-48E4-A573-E1263A8E41E8}"/>
                  </a:ext>
                </a:extLst>
              </p:cNvPr>
              <p:cNvSpPr txBox="1"/>
              <p:nvPr/>
            </p:nvSpPr>
            <p:spPr>
              <a:xfrm>
                <a:off x="5663952" y="3356992"/>
                <a:ext cx="854401"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latin typeface="Montserrat" panose="00000500000000000000" pitchFamily="2" charset="-52"/>
                </a:endParaRPr>
              </a:p>
            </p:txBody>
          </p:sp>
        </mc:Choice>
        <mc:Fallback xmlns="">
          <p:sp>
            <p:nvSpPr>
              <p:cNvPr id="83" name="TextBox 82">
                <a:extLst>
                  <a:ext uri="{FF2B5EF4-FFF2-40B4-BE49-F238E27FC236}">
                    <a16:creationId xmlns:a16="http://schemas.microsoft.com/office/drawing/2014/main" id="{BBB8A5C1-80A5-48E4-A573-E1263A8E41E8}"/>
                  </a:ext>
                </a:extLst>
              </p:cNvPr>
              <p:cNvSpPr txBox="1">
                <a:spLocks noRot="1" noChangeAspect="1" noMove="1" noResize="1" noEditPoints="1" noAdjustHandles="1" noChangeArrowheads="1" noChangeShapeType="1" noTextEdit="1"/>
              </p:cNvSpPr>
              <p:nvPr/>
            </p:nvSpPr>
            <p:spPr>
              <a:xfrm>
                <a:off x="5663952" y="3356992"/>
                <a:ext cx="854401" cy="101566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0F042262-ED62-4845-9BBA-AAD55B2F6FDF}"/>
                  </a:ext>
                </a:extLst>
              </p:cNvPr>
              <p:cNvSpPr txBox="1"/>
              <p:nvPr/>
            </p:nvSpPr>
            <p:spPr>
              <a:xfrm>
                <a:off x="5735960" y="5589240"/>
                <a:ext cx="854401"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latin typeface="Montserrat" panose="00000500000000000000" pitchFamily="2" charset="-52"/>
                </a:endParaRPr>
              </a:p>
            </p:txBody>
          </p:sp>
        </mc:Choice>
        <mc:Fallback xmlns="">
          <p:sp>
            <p:nvSpPr>
              <p:cNvPr id="84" name="TextBox 83">
                <a:extLst>
                  <a:ext uri="{FF2B5EF4-FFF2-40B4-BE49-F238E27FC236}">
                    <a16:creationId xmlns:a16="http://schemas.microsoft.com/office/drawing/2014/main" id="{0F042262-ED62-4845-9BBA-AAD55B2F6FDF}"/>
                  </a:ext>
                </a:extLst>
              </p:cNvPr>
              <p:cNvSpPr txBox="1">
                <a:spLocks noRot="1" noChangeAspect="1" noMove="1" noResize="1" noEditPoints="1" noAdjustHandles="1" noChangeArrowheads="1" noChangeShapeType="1" noTextEdit="1"/>
              </p:cNvSpPr>
              <p:nvPr/>
            </p:nvSpPr>
            <p:spPr>
              <a:xfrm>
                <a:off x="5735960" y="5589240"/>
                <a:ext cx="854401" cy="1015663"/>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7174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8" grpId="0"/>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p:bldP spid="8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7" name="Прямоугольник 6">
            <a:extLst>
              <a:ext uri="{FF2B5EF4-FFF2-40B4-BE49-F238E27FC236}">
                <a16:creationId xmlns:a16="http://schemas.microsoft.com/office/drawing/2014/main" id="{531BC489-51EB-40CB-8E1B-DEE397254354}"/>
              </a:ext>
            </a:extLst>
          </p:cNvPr>
          <p:cNvSpPr/>
          <p:nvPr/>
        </p:nvSpPr>
        <p:spPr>
          <a:xfrm>
            <a:off x="4223792" y="1772816"/>
            <a:ext cx="2971800" cy="523220"/>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8" name="Прямоугольник 7">
            <a:extLst>
              <a:ext uri="{FF2B5EF4-FFF2-40B4-BE49-F238E27FC236}">
                <a16:creationId xmlns:a16="http://schemas.microsoft.com/office/drawing/2014/main" id="{6E4A7604-6E4A-4131-AB3D-E66F625A5BA4}"/>
              </a:ext>
            </a:extLst>
          </p:cNvPr>
          <p:cNvSpPr/>
          <p:nvPr/>
        </p:nvSpPr>
        <p:spPr>
          <a:xfrm>
            <a:off x="516158" y="4453000"/>
            <a:ext cx="1656184" cy="523220"/>
          </a:xfrm>
          <a:prstGeom prst="rect">
            <a:avLst/>
          </a:prstGeom>
        </p:spPr>
        <p:txBody>
          <a:bodyPr wrap="square">
            <a:spAutoFit/>
          </a:bodyPr>
          <a:lstStyle/>
          <a:p>
            <a:r>
              <a:rPr lang="en-US" sz="2800" b="1" dirty="0">
                <a:solidFill>
                  <a:schemeClr val="bg1"/>
                </a:solidFill>
                <a:latin typeface="Montserrat" panose="020B0604020202020204" charset="-52"/>
                <a:ea typeface="Verdana" panose="020B0604030504040204" pitchFamily="34" charset="0"/>
                <a:cs typeface="Verdana" panose="020B0604030504040204" pitchFamily="34" charset="0"/>
              </a:rPr>
              <a:t>V-</a:t>
            </a:r>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мера</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32CCC0-026C-4F44-AFEE-826F1E20ABE1}"/>
                  </a:ext>
                </a:extLst>
              </p:cNvPr>
              <p:cNvSpPr txBox="1"/>
              <p:nvPr/>
            </p:nvSpPr>
            <p:spPr>
              <a:xfrm>
                <a:off x="1192104" y="5173080"/>
                <a:ext cx="6789551" cy="911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𝑉</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 </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1+</m:t>
                              </m:r>
                              <m:r>
                                <m:rPr>
                                  <m:sty m:val="p"/>
                                </m:rPr>
                                <a:rPr lang="el-GR" sz="2800" b="0" i="1" smtClean="0">
                                  <a:solidFill>
                                    <a:schemeClr val="bg1"/>
                                  </a:solidFill>
                                  <a:latin typeface="Cambria Math" panose="02040503050406030204" pitchFamily="18" charset="0"/>
                                </a:rPr>
                                <m:t>β</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h𝑜𝑚𝑜𝑔𝑒𝑛𝑖𝑡𝑦</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𝑐𝑜𝑚𝑝𝑙𝑒𝑡𝑒𝑛𝑒𝑠𝑠</m:t>
                          </m:r>
                        </m:num>
                        <m:den>
                          <m:r>
                            <m:rPr>
                              <m:sty m:val="p"/>
                            </m:rPr>
                            <a:rPr lang="el-GR" sz="2800" i="1">
                              <a:solidFill>
                                <a:schemeClr val="bg1"/>
                              </a:solidFill>
                              <a:latin typeface="Cambria Math" panose="02040503050406030204" pitchFamily="18" charset="0"/>
                            </a:rPr>
                            <m:t>β</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h𝑜𝑚𝑜𝑔𝑒𝑛𝑖𝑡𝑦</m:t>
                          </m:r>
                          <m:r>
                            <a:rPr lang="en-US" sz="2800" b="0" i="1" smtClean="0">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𝑐𝑜𝑚𝑝𝑙𝑒𝑡𝑒𝑛𝑒𝑠𝑠</m:t>
                          </m:r>
                        </m:den>
                      </m:f>
                    </m:oMath>
                  </m:oMathPara>
                </a14:m>
                <a:endParaRPr lang="ru-RU" sz="2800" dirty="0"/>
              </a:p>
            </p:txBody>
          </p:sp>
        </mc:Choice>
        <mc:Fallback xmlns="">
          <p:sp>
            <p:nvSpPr>
              <p:cNvPr id="9" name="TextBox 8">
                <a:extLst>
                  <a:ext uri="{FF2B5EF4-FFF2-40B4-BE49-F238E27FC236}">
                    <a16:creationId xmlns:a16="http://schemas.microsoft.com/office/drawing/2014/main" id="{0232CCC0-026C-4F44-AFEE-826F1E20ABE1}"/>
                  </a:ext>
                </a:extLst>
              </p:cNvPr>
              <p:cNvSpPr txBox="1">
                <a:spLocks noRot="1" noChangeAspect="1" noMove="1" noResize="1" noEditPoints="1" noAdjustHandles="1" noChangeArrowheads="1" noChangeShapeType="1" noTextEdit="1"/>
              </p:cNvSpPr>
              <p:nvPr/>
            </p:nvSpPr>
            <p:spPr>
              <a:xfrm>
                <a:off x="1192104" y="5173080"/>
                <a:ext cx="6789551" cy="911724"/>
              </a:xfrm>
              <a:prstGeom prst="rect">
                <a:avLst/>
              </a:prstGeom>
              <a:blipFill>
                <a:blip r:embed="rId4"/>
                <a:stretch>
                  <a:fillRect/>
                </a:stretch>
              </a:blipFill>
            </p:spPr>
            <p:txBody>
              <a:bodyPr/>
              <a:lstStyle/>
              <a:p>
                <a:r>
                  <a:rPr lang="ru-RU">
                    <a:noFill/>
                  </a:rPr>
                  <a:t> </a:t>
                </a:r>
              </a:p>
            </p:txBody>
          </p:sp>
        </mc:Fallback>
      </mc:AlternateContent>
      <p:sp>
        <p:nvSpPr>
          <p:cNvPr id="11" name="Прямоугольник 10">
            <a:extLst>
              <a:ext uri="{FF2B5EF4-FFF2-40B4-BE49-F238E27FC236}">
                <a16:creationId xmlns:a16="http://schemas.microsoft.com/office/drawing/2014/main" id="{636C776C-511E-4F34-8E1E-4B4328660014}"/>
              </a:ext>
            </a:extLst>
          </p:cNvPr>
          <p:cNvSpPr/>
          <p:nvPr/>
        </p:nvSpPr>
        <p:spPr>
          <a:xfrm>
            <a:off x="430313" y="3363588"/>
            <a:ext cx="11809312"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Полнота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completeness</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все члены данного класса относятся к одному и тому же кластеру</a:t>
            </a:r>
          </a:p>
        </p:txBody>
      </p:sp>
      <p:sp>
        <p:nvSpPr>
          <p:cNvPr id="12" name="Прямоугольник 11">
            <a:extLst>
              <a:ext uri="{FF2B5EF4-FFF2-40B4-BE49-F238E27FC236}">
                <a16:creationId xmlns:a16="http://schemas.microsoft.com/office/drawing/2014/main" id="{119D1606-97F7-4678-9B40-3F4ACC32F388}"/>
              </a:ext>
            </a:extLst>
          </p:cNvPr>
          <p:cNvSpPr/>
          <p:nvPr/>
        </p:nvSpPr>
        <p:spPr>
          <a:xfrm>
            <a:off x="516158" y="2274176"/>
            <a:ext cx="12025336" cy="892552"/>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Однородность (</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homogeneity</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a:t>
            </a: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каждый кластер содержит только представителей одного класса</a:t>
            </a:r>
            <a:endPar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954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42" name="Прямоугольник 41">
            <a:extLst>
              <a:ext uri="{FF2B5EF4-FFF2-40B4-BE49-F238E27FC236}">
                <a16:creationId xmlns:a16="http://schemas.microsoft.com/office/drawing/2014/main" id="{6613552C-F5A3-41E5-86C3-896BC8840914}"/>
              </a:ext>
            </a:extLst>
          </p:cNvPr>
          <p:cNvSpPr/>
          <p:nvPr/>
        </p:nvSpPr>
        <p:spPr>
          <a:xfrm>
            <a:off x="4223792" y="1772816"/>
            <a:ext cx="2971800" cy="523220"/>
          </a:xfrm>
          <a:prstGeom prst="rect">
            <a:avLst/>
          </a:prstGeom>
        </p:spPr>
        <p:txBody>
          <a:bodyPr wrap="square">
            <a:spAutoFit/>
          </a:bodyPr>
          <a:lstStyle/>
          <a:p>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Внешние</a:t>
            </a:r>
            <a:endParaRPr lang="en-US" sz="2800" b="1"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
        <p:nvSpPr>
          <p:cNvPr id="43" name="Прямоугольник 42">
            <a:extLst>
              <a:ext uri="{FF2B5EF4-FFF2-40B4-BE49-F238E27FC236}">
                <a16:creationId xmlns:a16="http://schemas.microsoft.com/office/drawing/2014/main" id="{F40416AB-0F30-496B-A305-8F119E3C2F21}"/>
              </a:ext>
            </a:extLst>
          </p:cNvPr>
          <p:cNvSpPr/>
          <p:nvPr/>
        </p:nvSpPr>
        <p:spPr>
          <a:xfrm>
            <a:off x="335360" y="2348880"/>
            <a:ext cx="12025336" cy="523220"/>
          </a:xfrm>
          <a:prstGeom prst="rect">
            <a:avLst/>
          </a:prstGeom>
        </p:spPr>
        <p:txBody>
          <a:bodyPr wrap="square">
            <a:spAutoFit/>
          </a:bodyPr>
          <a:lstStyle/>
          <a:p>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Мусорный кластер (</a:t>
            </a:r>
            <a:r>
              <a:rPr lang="en-US" sz="2800" b="1" dirty="0">
                <a:solidFill>
                  <a:schemeClr val="bg1"/>
                </a:solidFill>
                <a:latin typeface="Montserrat" panose="020B0604020202020204" charset="-52"/>
                <a:ea typeface="Verdana" panose="020B0604030504040204" pitchFamily="34" charset="0"/>
                <a:cs typeface="Verdana" panose="020B0604030504040204" pitchFamily="34" charset="0"/>
              </a:rPr>
              <a:t>Rag Bag</a:t>
            </a:r>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a:t>
            </a:r>
          </a:p>
        </p:txBody>
      </p:sp>
      <p:sp>
        <p:nvSpPr>
          <p:cNvPr id="44" name="6-конечная звезда 1">
            <a:extLst>
              <a:ext uri="{FF2B5EF4-FFF2-40B4-BE49-F238E27FC236}">
                <a16:creationId xmlns:a16="http://schemas.microsoft.com/office/drawing/2014/main" id="{903DE26E-539E-4F50-A259-50B826C1369F}"/>
              </a:ext>
            </a:extLst>
          </p:cNvPr>
          <p:cNvSpPr/>
          <p:nvPr/>
        </p:nvSpPr>
        <p:spPr>
          <a:xfrm>
            <a:off x="2127904" y="3419738"/>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5" name="6-конечная звезда 21">
            <a:extLst>
              <a:ext uri="{FF2B5EF4-FFF2-40B4-BE49-F238E27FC236}">
                <a16:creationId xmlns:a16="http://schemas.microsoft.com/office/drawing/2014/main" id="{8FFA8C0E-53F3-411A-BF13-2E9D409C60D6}"/>
              </a:ext>
            </a:extLst>
          </p:cNvPr>
          <p:cNvSpPr/>
          <p:nvPr/>
        </p:nvSpPr>
        <p:spPr>
          <a:xfrm>
            <a:off x="2127904" y="3851786"/>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6" name="6-конечная звезда 23">
            <a:extLst>
              <a:ext uri="{FF2B5EF4-FFF2-40B4-BE49-F238E27FC236}">
                <a16:creationId xmlns:a16="http://schemas.microsoft.com/office/drawing/2014/main" id="{8520F389-5268-4916-8954-F3E0E3A2BEF1}"/>
              </a:ext>
            </a:extLst>
          </p:cNvPr>
          <p:cNvSpPr/>
          <p:nvPr/>
        </p:nvSpPr>
        <p:spPr>
          <a:xfrm>
            <a:off x="2703968" y="3419738"/>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7" name="Правильный пятиугольник 2">
            <a:extLst>
              <a:ext uri="{FF2B5EF4-FFF2-40B4-BE49-F238E27FC236}">
                <a16:creationId xmlns:a16="http://schemas.microsoft.com/office/drawing/2014/main" id="{ABD1A42C-92AC-4B28-85E2-457333E5BF52}"/>
              </a:ext>
            </a:extLst>
          </p:cNvPr>
          <p:cNvSpPr/>
          <p:nvPr/>
        </p:nvSpPr>
        <p:spPr>
          <a:xfrm>
            <a:off x="3503712" y="3429000"/>
            <a:ext cx="432048" cy="360040"/>
          </a:xfrm>
          <a:prstGeom prst="pent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48" name="Овал 47">
            <a:extLst>
              <a:ext uri="{FF2B5EF4-FFF2-40B4-BE49-F238E27FC236}">
                <a16:creationId xmlns:a16="http://schemas.microsoft.com/office/drawing/2014/main" id="{1B5F4DC8-E630-4C3F-8736-3F17C9280AB1}"/>
              </a:ext>
            </a:extLst>
          </p:cNvPr>
          <p:cNvSpPr/>
          <p:nvPr/>
        </p:nvSpPr>
        <p:spPr>
          <a:xfrm rot="150185">
            <a:off x="2783633" y="3933057"/>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49" name="Блок-схема: решение 48">
            <a:extLst>
              <a:ext uri="{FF2B5EF4-FFF2-40B4-BE49-F238E27FC236}">
                <a16:creationId xmlns:a16="http://schemas.microsoft.com/office/drawing/2014/main" id="{B17687CE-1AFB-49BE-892A-9DBEF462311B}"/>
              </a:ext>
            </a:extLst>
          </p:cNvPr>
          <p:cNvSpPr/>
          <p:nvPr/>
        </p:nvSpPr>
        <p:spPr>
          <a:xfrm>
            <a:off x="3856096" y="3851786"/>
            <a:ext cx="432048" cy="360040"/>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50" name="Крест 49">
            <a:extLst>
              <a:ext uri="{FF2B5EF4-FFF2-40B4-BE49-F238E27FC236}">
                <a16:creationId xmlns:a16="http://schemas.microsoft.com/office/drawing/2014/main" id="{DD642538-17EB-48F9-B3BF-7CE3F76FA92C}"/>
              </a:ext>
            </a:extLst>
          </p:cNvPr>
          <p:cNvSpPr/>
          <p:nvPr/>
        </p:nvSpPr>
        <p:spPr>
          <a:xfrm>
            <a:off x="4151784" y="3429000"/>
            <a:ext cx="432048" cy="36004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6-конечная звезда 27">
            <a:extLst>
              <a:ext uri="{FF2B5EF4-FFF2-40B4-BE49-F238E27FC236}">
                <a16:creationId xmlns:a16="http://schemas.microsoft.com/office/drawing/2014/main" id="{977DCBF1-DE3C-429C-ACD4-F3A6C347E60A}"/>
              </a:ext>
            </a:extLst>
          </p:cNvPr>
          <p:cNvSpPr/>
          <p:nvPr/>
        </p:nvSpPr>
        <p:spPr>
          <a:xfrm>
            <a:off x="6880432"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2" name="6-конечная звезда 28">
            <a:extLst>
              <a:ext uri="{FF2B5EF4-FFF2-40B4-BE49-F238E27FC236}">
                <a16:creationId xmlns:a16="http://schemas.microsoft.com/office/drawing/2014/main" id="{ACE20A74-B017-4874-97B0-1EBFD06E151D}"/>
              </a:ext>
            </a:extLst>
          </p:cNvPr>
          <p:cNvSpPr/>
          <p:nvPr/>
        </p:nvSpPr>
        <p:spPr>
          <a:xfrm>
            <a:off x="6880432" y="3923794"/>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8D699653-939D-4AF5-9A85-F8320918FE0A}"/>
              </a:ext>
            </a:extLst>
          </p:cNvPr>
          <p:cNvSpPr/>
          <p:nvPr/>
        </p:nvSpPr>
        <p:spPr>
          <a:xfrm>
            <a:off x="7680176" y="3933056"/>
            <a:ext cx="432048" cy="36004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4" name="6-конечная звезда 30">
            <a:extLst>
              <a:ext uri="{FF2B5EF4-FFF2-40B4-BE49-F238E27FC236}">
                <a16:creationId xmlns:a16="http://schemas.microsoft.com/office/drawing/2014/main" id="{681DA71E-99A1-4B24-BEF2-6912E8B4874F}"/>
              </a:ext>
            </a:extLst>
          </p:cNvPr>
          <p:cNvSpPr/>
          <p:nvPr/>
        </p:nvSpPr>
        <p:spPr>
          <a:xfrm>
            <a:off x="7528504" y="3491746"/>
            <a:ext cx="432048" cy="360040"/>
          </a:xfrm>
          <a:prstGeom prst="star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5" name="Правильный пятиугольник 31">
            <a:extLst>
              <a:ext uri="{FF2B5EF4-FFF2-40B4-BE49-F238E27FC236}">
                <a16:creationId xmlns:a16="http://schemas.microsoft.com/office/drawing/2014/main" id="{069F57C9-1523-49D6-B659-3FF75CF84920}"/>
              </a:ext>
            </a:extLst>
          </p:cNvPr>
          <p:cNvSpPr/>
          <p:nvPr/>
        </p:nvSpPr>
        <p:spPr>
          <a:xfrm>
            <a:off x="8400256" y="3501008"/>
            <a:ext cx="432048" cy="360040"/>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6" name="Блок-схема: решение 55">
            <a:extLst>
              <a:ext uri="{FF2B5EF4-FFF2-40B4-BE49-F238E27FC236}">
                <a16:creationId xmlns:a16="http://schemas.microsoft.com/office/drawing/2014/main" id="{C7514DC0-8128-4F60-92C6-2A8EF89620DC}"/>
              </a:ext>
            </a:extLst>
          </p:cNvPr>
          <p:cNvSpPr/>
          <p:nvPr/>
        </p:nvSpPr>
        <p:spPr>
          <a:xfrm>
            <a:off x="8688288" y="3933056"/>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7" name="Крест 56">
            <a:extLst>
              <a:ext uri="{FF2B5EF4-FFF2-40B4-BE49-F238E27FC236}">
                <a16:creationId xmlns:a16="http://schemas.microsoft.com/office/drawing/2014/main" id="{2383AA0C-F265-4171-BDA3-42D1A4B3CA12}"/>
              </a:ext>
            </a:extLst>
          </p:cNvPr>
          <p:cNvSpPr/>
          <p:nvPr/>
        </p:nvSpPr>
        <p:spPr>
          <a:xfrm>
            <a:off x="9048328" y="3501008"/>
            <a:ext cx="432048" cy="360040"/>
          </a:xfrm>
          <a:prstGeom prst="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8" name="6-конечная звезда 39">
            <a:extLst>
              <a:ext uri="{FF2B5EF4-FFF2-40B4-BE49-F238E27FC236}">
                <a16:creationId xmlns:a16="http://schemas.microsoft.com/office/drawing/2014/main" id="{5CB8B655-37ED-49B0-9292-66F8E26C13BC}"/>
              </a:ext>
            </a:extLst>
          </p:cNvPr>
          <p:cNvSpPr/>
          <p:nvPr/>
        </p:nvSpPr>
        <p:spPr>
          <a:xfrm>
            <a:off x="2927648"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59" name="6-конечная звезда 40">
            <a:extLst>
              <a:ext uri="{FF2B5EF4-FFF2-40B4-BE49-F238E27FC236}">
                <a16:creationId xmlns:a16="http://schemas.microsoft.com/office/drawing/2014/main" id="{A11125F5-4271-4C61-9CF5-9F9CC12FEF60}"/>
              </a:ext>
            </a:extLst>
          </p:cNvPr>
          <p:cNvSpPr/>
          <p:nvPr/>
        </p:nvSpPr>
        <p:spPr>
          <a:xfrm>
            <a:off x="2927648" y="6021288"/>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60" name="6-конечная звезда 41">
            <a:extLst>
              <a:ext uri="{FF2B5EF4-FFF2-40B4-BE49-F238E27FC236}">
                <a16:creationId xmlns:a16="http://schemas.microsoft.com/office/drawing/2014/main" id="{E5D021E9-5C82-4E2E-8A90-2B389EB6F6FA}"/>
              </a:ext>
            </a:extLst>
          </p:cNvPr>
          <p:cNvSpPr/>
          <p:nvPr/>
        </p:nvSpPr>
        <p:spPr>
          <a:xfrm>
            <a:off x="3647728" y="6093296"/>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61" name="6-конечная звезда 42">
            <a:extLst>
              <a:ext uri="{FF2B5EF4-FFF2-40B4-BE49-F238E27FC236}">
                <a16:creationId xmlns:a16="http://schemas.microsoft.com/office/drawing/2014/main" id="{7DEB6926-FFF8-41C5-AAA0-3D7BA12470DC}"/>
              </a:ext>
            </a:extLst>
          </p:cNvPr>
          <p:cNvSpPr/>
          <p:nvPr/>
        </p:nvSpPr>
        <p:spPr>
          <a:xfrm>
            <a:off x="3575720" y="5589240"/>
            <a:ext cx="432048" cy="360040"/>
          </a:xfrm>
          <a:prstGeom prst="star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62" name="Овал 61">
            <a:extLst>
              <a:ext uri="{FF2B5EF4-FFF2-40B4-BE49-F238E27FC236}">
                <a16:creationId xmlns:a16="http://schemas.microsoft.com/office/drawing/2014/main" id="{60BA672B-67C4-41EA-8999-AE9D12AE2E8C}"/>
              </a:ext>
            </a:extLst>
          </p:cNvPr>
          <p:cNvSpPr/>
          <p:nvPr/>
        </p:nvSpPr>
        <p:spPr>
          <a:xfrm>
            <a:off x="4367808" y="5589240"/>
            <a:ext cx="432048" cy="360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63" name="Блок-схема: решение 62">
            <a:extLst>
              <a:ext uri="{FF2B5EF4-FFF2-40B4-BE49-F238E27FC236}">
                <a16:creationId xmlns:a16="http://schemas.microsoft.com/office/drawing/2014/main" id="{BC78AD66-B853-44BE-9AB1-A81D5F2DAF2F}"/>
              </a:ext>
            </a:extLst>
          </p:cNvPr>
          <p:cNvSpPr/>
          <p:nvPr/>
        </p:nvSpPr>
        <p:spPr>
          <a:xfrm>
            <a:off x="4367808" y="6165304"/>
            <a:ext cx="432048" cy="360040"/>
          </a:xfrm>
          <a:prstGeom prst="flowChartDecisi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64" name="Блок-схема: решение 63">
            <a:extLst>
              <a:ext uri="{FF2B5EF4-FFF2-40B4-BE49-F238E27FC236}">
                <a16:creationId xmlns:a16="http://schemas.microsoft.com/office/drawing/2014/main" id="{4A5BE785-B22C-4C33-B471-B49D309E9BDC}"/>
              </a:ext>
            </a:extLst>
          </p:cNvPr>
          <p:cNvSpPr/>
          <p:nvPr/>
        </p:nvSpPr>
        <p:spPr>
          <a:xfrm>
            <a:off x="5015880" y="6165304"/>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5" name="Овал 64">
            <a:extLst>
              <a:ext uri="{FF2B5EF4-FFF2-40B4-BE49-F238E27FC236}">
                <a16:creationId xmlns:a16="http://schemas.microsoft.com/office/drawing/2014/main" id="{F9C7E6AE-9150-4567-A1A8-42344F6564A2}"/>
              </a:ext>
            </a:extLst>
          </p:cNvPr>
          <p:cNvSpPr/>
          <p:nvPr/>
        </p:nvSpPr>
        <p:spPr>
          <a:xfrm>
            <a:off x="5015880" y="5589240"/>
            <a:ext cx="432048" cy="3600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66" name="6-конечная звезда 47">
            <a:extLst>
              <a:ext uri="{FF2B5EF4-FFF2-40B4-BE49-F238E27FC236}">
                <a16:creationId xmlns:a16="http://schemas.microsoft.com/office/drawing/2014/main" id="{34C5B108-2FC4-4C4B-B7ED-9BCE295AEEB1}"/>
              </a:ext>
            </a:extLst>
          </p:cNvPr>
          <p:cNvSpPr/>
          <p:nvPr/>
        </p:nvSpPr>
        <p:spPr>
          <a:xfrm>
            <a:off x="7104112"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6-конечная звезда 48">
            <a:extLst>
              <a:ext uri="{FF2B5EF4-FFF2-40B4-BE49-F238E27FC236}">
                <a16:creationId xmlns:a16="http://schemas.microsoft.com/office/drawing/2014/main" id="{1F382EA0-D507-4172-84BA-977ADB0647B2}"/>
              </a:ext>
            </a:extLst>
          </p:cNvPr>
          <p:cNvSpPr/>
          <p:nvPr/>
        </p:nvSpPr>
        <p:spPr>
          <a:xfrm>
            <a:off x="7104112" y="6093296"/>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6-конечная звезда 49">
            <a:extLst>
              <a:ext uri="{FF2B5EF4-FFF2-40B4-BE49-F238E27FC236}">
                <a16:creationId xmlns:a16="http://schemas.microsoft.com/office/drawing/2014/main" id="{5FB793B1-5574-452B-A266-8ED313689D6A}"/>
              </a:ext>
            </a:extLst>
          </p:cNvPr>
          <p:cNvSpPr/>
          <p:nvPr/>
        </p:nvSpPr>
        <p:spPr>
          <a:xfrm>
            <a:off x="7824192" y="6165304"/>
            <a:ext cx="432048" cy="360040"/>
          </a:xfrm>
          <a:prstGeom prst="star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69" name="6-конечная звезда 50">
            <a:extLst>
              <a:ext uri="{FF2B5EF4-FFF2-40B4-BE49-F238E27FC236}">
                <a16:creationId xmlns:a16="http://schemas.microsoft.com/office/drawing/2014/main" id="{571BD3AA-C1F0-492A-855E-87D6C8DE5E4C}"/>
              </a:ext>
            </a:extLst>
          </p:cNvPr>
          <p:cNvSpPr/>
          <p:nvPr/>
        </p:nvSpPr>
        <p:spPr>
          <a:xfrm>
            <a:off x="7752184" y="5661248"/>
            <a:ext cx="432048" cy="360040"/>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a:extLst>
              <a:ext uri="{FF2B5EF4-FFF2-40B4-BE49-F238E27FC236}">
                <a16:creationId xmlns:a16="http://schemas.microsoft.com/office/drawing/2014/main" id="{8DF4535B-8879-4535-B2CE-EDBC9CE5EAAB}"/>
              </a:ext>
            </a:extLst>
          </p:cNvPr>
          <p:cNvSpPr/>
          <p:nvPr/>
        </p:nvSpPr>
        <p:spPr>
          <a:xfrm>
            <a:off x="8544272" y="5661248"/>
            <a:ext cx="432048" cy="3600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71" name="Блок-схема: решение 70">
            <a:extLst>
              <a:ext uri="{FF2B5EF4-FFF2-40B4-BE49-F238E27FC236}">
                <a16:creationId xmlns:a16="http://schemas.microsoft.com/office/drawing/2014/main" id="{0BA8FD1C-8420-4F3E-ADC4-C40071B2D34E}"/>
              </a:ext>
            </a:extLst>
          </p:cNvPr>
          <p:cNvSpPr/>
          <p:nvPr/>
        </p:nvSpPr>
        <p:spPr>
          <a:xfrm>
            <a:off x="8544272" y="6093296"/>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2" name="Блок-схема: решение 71">
            <a:extLst>
              <a:ext uri="{FF2B5EF4-FFF2-40B4-BE49-F238E27FC236}">
                <a16:creationId xmlns:a16="http://schemas.microsoft.com/office/drawing/2014/main" id="{1A1E0A6D-2BF0-4E5A-B6C8-0B8A19811DF0}"/>
              </a:ext>
            </a:extLst>
          </p:cNvPr>
          <p:cNvSpPr/>
          <p:nvPr/>
        </p:nvSpPr>
        <p:spPr>
          <a:xfrm>
            <a:off x="9264352" y="6165304"/>
            <a:ext cx="432048" cy="360040"/>
          </a:xfrm>
          <a:prstGeom prst="flowChartDecisi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73" name="Овал 72">
            <a:extLst>
              <a:ext uri="{FF2B5EF4-FFF2-40B4-BE49-F238E27FC236}">
                <a16:creationId xmlns:a16="http://schemas.microsoft.com/office/drawing/2014/main" id="{C805000A-11FE-4D89-BD1A-4D99CCE9161B}"/>
              </a:ext>
            </a:extLst>
          </p:cNvPr>
          <p:cNvSpPr/>
          <p:nvPr/>
        </p:nvSpPr>
        <p:spPr>
          <a:xfrm>
            <a:off x="9192344" y="5661248"/>
            <a:ext cx="432048" cy="3600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C6606A7F-CE71-4722-BF38-4962FBC32B76}"/>
                  </a:ext>
                </a:extLst>
              </p:cNvPr>
              <p:cNvSpPr txBox="1"/>
              <p:nvPr/>
            </p:nvSpPr>
            <p:spPr>
              <a:xfrm>
                <a:off x="5447928" y="3284984"/>
                <a:ext cx="823944"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p>
            </p:txBody>
          </p:sp>
        </mc:Choice>
        <mc:Fallback xmlns="">
          <p:sp>
            <p:nvSpPr>
              <p:cNvPr id="74" name="TextBox 73">
                <a:extLst>
                  <a:ext uri="{FF2B5EF4-FFF2-40B4-BE49-F238E27FC236}">
                    <a16:creationId xmlns:a16="http://schemas.microsoft.com/office/drawing/2014/main" id="{C6606A7F-CE71-4722-BF38-4962FBC32B76}"/>
                  </a:ext>
                </a:extLst>
              </p:cNvPr>
              <p:cNvSpPr txBox="1">
                <a:spLocks noRot="1" noChangeAspect="1" noMove="1" noResize="1" noEditPoints="1" noAdjustHandles="1" noChangeArrowheads="1" noChangeShapeType="1" noTextEdit="1"/>
              </p:cNvSpPr>
              <p:nvPr/>
            </p:nvSpPr>
            <p:spPr>
              <a:xfrm>
                <a:off x="5447928" y="3284984"/>
                <a:ext cx="823944" cy="101566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782A614-DE6E-444F-B29D-12BD296B7200}"/>
                  </a:ext>
                </a:extLst>
              </p:cNvPr>
              <p:cNvSpPr txBox="1"/>
              <p:nvPr/>
            </p:nvSpPr>
            <p:spPr>
              <a:xfrm>
                <a:off x="5735960" y="5589240"/>
                <a:ext cx="823944" cy="1015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&lt;</m:t>
                      </m:r>
                    </m:oMath>
                  </m:oMathPara>
                </a14:m>
                <a:endParaRPr lang="ru-RU" dirty="0"/>
              </a:p>
            </p:txBody>
          </p:sp>
        </mc:Choice>
        <mc:Fallback xmlns="">
          <p:sp>
            <p:nvSpPr>
              <p:cNvPr id="75" name="TextBox 74">
                <a:extLst>
                  <a:ext uri="{FF2B5EF4-FFF2-40B4-BE49-F238E27FC236}">
                    <a16:creationId xmlns:a16="http://schemas.microsoft.com/office/drawing/2014/main" id="{D782A614-DE6E-444F-B29D-12BD296B7200}"/>
                  </a:ext>
                </a:extLst>
              </p:cNvPr>
              <p:cNvSpPr txBox="1">
                <a:spLocks noRot="1" noChangeAspect="1" noMove="1" noResize="1" noEditPoints="1" noAdjustHandles="1" noChangeArrowheads="1" noChangeShapeType="1" noTextEdit="1"/>
              </p:cNvSpPr>
              <p:nvPr/>
            </p:nvSpPr>
            <p:spPr>
              <a:xfrm>
                <a:off x="5735960" y="5589240"/>
                <a:ext cx="823944" cy="1015663"/>
              </a:xfrm>
              <a:prstGeom prst="rect">
                <a:avLst/>
              </a:prstGeom>
              <a:blipFill>
                <a:blip r:embed="rId5"/>
                <a:stretch>
                  <a:fillRect/>
                </a:stretch>
              </a:blipFill>
            </p:spPr>
            <p:txBody>
              <a:bodyPr/>
              <a:lstStyle/>
              <a:p>
                <a:r>
                  <a:rPr lang="ru-RU">
                    <a:noFill/>
                  </a:rPr>
                  <a:t> </a:t>
                </a:r>
              </a:p>
            </p:txBody>
          </p:sp>
        </mc:Fallback>
      </mc:AlternateContent>
      <p:sp>
        <p:nvSpPr>
          <p:cNvPr id="76" name="Прямоугольник 75">
            <a:extLst>
              <a:ext uri="{FF2B5EF4-FFF2-40B4-BE49-F238E27FC236}">
                <a16:creationId xmlns:a16="http://schemas.microsoft.com/office/drawing/2014/main" id="{6986F5DB-78EB-4793-A1F5-FE84BD310CA2}"/>
              </a:ext>
            </a:extLst>
          </p:cNvPr>
          <p:cNvSpPr/>
          <p:nvPr/>
        </p:nvSpPr>
        <p:spPr>
          <a:xfrm>
            <a:off x="191344" y="4509120"/>
            <a:ext cx="11809312" cy="523220"/>
          </a:xfrm>
          <a:prstGeom prst="rect">
            <a:avLst/>
          </a:prstGeom>
        </p:spPr>
        <p:txBody>
          <a:bodyPr wrap="square">
            <a:spAutoFit/>
          </a:bodyPr>
          <a:lstStyle/>
          <a:p>
            <a:r>
              <a:rPr lang="ru-RU" sz="2800" b="1" dirty="0">
                <a:solidFill>
                  <a:schemeClr val="bg1"/>
                </a:solidFill>
                <a:latin typeface="Montserrat" panose="020B0604020202020204" charset="-52"/>
                <a:ea typeface="Verdana" panose="020B0604030504040204" pitchFamily="34" charset="0"/>
                <a:cs typeface="Verdana" panose="020B0604030504040204" pitchFamily="34" charset="0"/>
              </a:rPr>
              <a:t>Размер кластеров против Качества </a:t>
            </a:r>
            <a:r>
              <a:rPr lang="en-US" sz="2800" b="1" dirty="0">
                <a:solidFill>
                  <a:schemeClr val="bg1"/>
                </a:solidFill>
                <a:latin typeface="Montserrat" panose="020B0604020202020204" charset="-52"/>
                <a:ea typeface="Verdana" panose="020B0604030504040204" pitchFamily="34" charset="0"/>
                <a:cs typeface="Verdana" panose="020B0604030504040204" pitchFamily="34" charset="0"/>
              </a:rPr>
              <a:t> </a:t>
            </a:r>
            <a:endParaRPr lang="ru-RU" sz="2800" b="1"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2494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3" grpId="0"/>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p:bldP spid="75" grpId="0"/>
      <p:bldP spid="7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0" name="Заголовок 1">
            <a:extLst>
              <a:ext uri="{FF2B5EF4-FFF2-40B4-BE49-F238E27FC236}">
                <a16:creationId xmlns:a16="http://schemas.microsoft.com/office/drawing/2014/main" id="{FB42E539-EE2A-43C6-A21E-A6E37FFC7690}"/>
              </a:ext>
            </a:extLst>
          </p:cNvPr>
          <p:cNvSpPr txBox="1">
            <a:spLocks/>
          </p:cNvSpPr>
          <p:nvPr/>
        </p:nvSpPr>
        <p:spPr>
          <a:xfrm>
            <a:off x="1775520"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Montserrat" panose="00000500000000000000" pitchFamily="2" charset="-52"/>
                <a:ea typeface="Verdana" panose="020B0604030504040204" pitchFamily="34" charset="0"/>
              </a:rPr>
              <a:t>Метрики Кластеризации</a:t>
            </a:r>
          </a:p>
        </p:txBody>
      </p:sp>
      <p:sp>
        <p:nvSpPr>
          <p:cNvPr id="7" name="Прямоугольник 6">
            <a:extLst>
              <a:ext uri="{FF2B5EF4-FFF2-40B4-BE49-F238E27FC236}">
                <a16:creationId xmlns:a16="http://schemas.microsoft.com/office/drawing/2014/main" id="{F57F9D97-9148-4142-B845-5C5D81E2370E}"/>
              </a:ext>
            </a:extLst>
          </p:cNvPr>
          <p:cNvSpPr/>
          <p:nvPr/>
        </p:nvSpPr>
        <p:spPr>
          <a:xfrm>
            <a:off x="4235366" y="1541322"/>
            <a:ext cx="2971800" cy="523220"/>
          </a:xfrm>
          <a:prstGeom prst="rect">
            <a:avLst/>
          </a:prstGeom>
        </p:spPr>
        <p:txBody>
          <a:bodyPr wrap="squar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Внешние</a:t>
            </a:r>
            <a:endPar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Прямоугольник 7">
            <a:extLst>
              <a:ext uri="{FF2B5EF4-FFF2-40B4-BE49-F238E27FC236}">
                <a16:creationId xmlns:a16="http://schemas.microsoft.com/office/drawing/2014/main" id="{8BC4B121-A709-4319-B0A3-27C46F63434F}"/>
              </a:ext>
            </a:extLst>
          </p:cNvPr>
          <p:cNvSpPr/>
          <p:nvPr/>
        </p:nvSpPr>
        <p:spPr>
          <a:xfrm>
            <a:off x="634966" y="3629554"/>
            <a:ext cx="5832648" cy="2246769"/>
          </a:xfrm>
          <a:prstGeom prst="rect">
            <a:avLst/>
          </a:prstGeom>
        </p:spPr>
        <p:txBody>
          <a:bodyPr wrap="square">
            <a:spAutoFit/>
          </a:bodyPr>
          <a:lstStyle/>
          <a:p>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Индекс </a:t>
            </a:r>
            <a:r>
              <a:rPr lang="en-US" sz="2800" dirty="0">
                <a:solidFill>
                  <a:schemeClr val="bg1"/>
                </a:solidFill>
                <a:latin typeface="Montserrat" panose="020B0604020202020204" charset="-52"/>
                <a:ea typeface="Verdana" panose="020B0604030504040204" pitchFamily="34" charset="0"/>
                <a:cs typeface="Verdana" panose="020B0604030504040204" pitchFamily="34" charset="0"/>
              </a:rPr>
              <a:t>Rand</a:t>
            </a:r>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Индекс </a:t>
            </a:r>
            <a:r>
              <a:rPr lang="ru-RU" sz="2800" dirty="0" err="1">
                <a:solidFill>
                  <a:schemeClr val="bg1"/>
                </a:solidFill>
                <a:latin typeface="Montserrat" panose="020B0604020202020204" charset="-52"/>
                <a:ea typeface="Verdana" panose="020B0604030504040204" pitchFamily="34" charset="0"/>
                <a:cs typeface="Verdana" panose="020B0604030504040204" pitchFamily="34" charset="0"/>
              </a:rPr>
              <a:t>Жаккара</a:t>
            </a:r>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a:p>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Индекс </a:t>
            </a:r>
            <a:r>
              <a:rPr lang="ru-RU" sz="2800" dirty="0" err="1">
                <a:solidFill>
                  <a:schemeClr val="bg1"/>
                </a:solidFill>
                <a:latin typeface="Montserrat" panose="020B0604020202020204" charset="-52"/>
                <a:ea typeface="Verdana" panose="020B0604030504040204" pitchFamily="34" charset="0"/>
                <a:cs typeface="Verdana" panose="020B0604030504040204" pitchFamily="34" charset="0"/>
              </a:rPr>
              <a:t>Фоулкса</a:t>
            </a:r>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 – </a:t>
            </a:r>
            <a:r>
              <a:rPr lang="ru-RU" sz="2800" dirty="0" err="1">
                <a:solidFill>
                  <a:schemeClr val="bg1"/>
                </a:solidFill>
                <a:latin typeface="Montserrat" panose="020B0604020202020204" charset="-52"/>
                <a:ea typeface="Verdana" panose="020B0604030504040204" pitchFamily="34" charset="0"/>
                <a:cs typeface="Verdana" panose="020B0604030504040204" pitchFamily="34" charset="0"/>
              </a:rPr>
              <a:t>Мэллова</a:t>
            </a:r>
            <a:endParaRPr lang="ru-RU" sz="2800"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D518FD44-052B-4D64-BC46-38568FD95F54}"/>
              </a:ext>
            </a:extLst>
          </p:cNvPr>
          <p:cNvSpPr/>
          <p:nvPr/>
        </p:nvSpPr>
        <p:spPr>
          <a:xfrm>
            <a:off x="562958" y="2045378"/>
            <a:ext cx="12169352" cy="1569660"/>
          </a:xfrm>
          <a:prstGeom prst="rect">
            <a:avLst/>
          </a:prstGeom>
        </p:spPr>
        <p:txBody>
          <a:bodyPr wrap="square">
            <a:spAutoFit/>
          </a:bodyPr>
          <a:lstStyle/>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TP</a:t>
            </a:r>
            <a:r>
              <a:rPr lang="en-US" sz="2400" dirty="0">
                <a:solidFill>
                  <a:schemeClr val="bg1"/>
                </a:solidFill>
                <a:latin typeface="Montserrat" panose="020B0604020202020204" charset="-52"/>
                <a:ea typeface="Verdana" panose="020B0604030504040204" pitchFamily="34" charset="0"/>
              </a:rPr>
              <a:t> </a:t>
            </a:r>
            <a:r>
              <a:rPr lang="ru-RU" sz="2400" dirty="0">
                <a:solidFill>
                  <a:schemeClr val="bg1"/>
                </a:solidFill>
                <a:latin typeface="Montserrat" panose="020B0604020202020204" charset="-52"/>
                <a:ea typeface="Verdana" panose="020B0604030504040204" pitchFamily="34" charset="0"/>
              </a:rPr>
              <a:t>элементы принадлежат одному кластеру и одному классу </a:t>
            </a:r>
            <a:endParaRPr lang="en-US" sz="2400" dirty="0">
              <a:solidFill>
                <a:schemeClr val="bg1"/>
              </a:solidFill>
              <a:latin typeface="Montserrat" panose="020B0604020202020204" charset="-52"/>
              <a:ea typeface="Verdana" panose="020B0604030504040204" pitchFamily="34" charset="0"/>
            </a:endParaRPr>
          </a:p>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FP</a:t>
            </a:r>
            <a:r>
              <a:rPr lang="en-US" sz="2400" dirty="0">
                <a:solidFill>
                  <a:schemeClr val="bg1"/>
                </a:solidFill>
                <a:latin typeface="Montserrat" panose="020B0604020202020204" charset="-52"/>
                <a:ea typeface="Verdana" panose="020B0604030504040204" pitchFamily="34" charset="0"/>
              </a:rPr>
              <a:t> </a:t>
            </a:r>
            <a:r>
              <a:rPr lang="ru-RU" sz="2400" dirty="0">
                <a:solidFill>
                  <a:schemeClr val="bg1"/>
                </a:solidFill>
                <a:latin typeface="Montserrat" panose="020B0604020202020204" charset="-52"/>
                <a:ea typeface="Verdana" panose="020B0604030504040204" pitchFamily="34" charset="0"/>
              </a:rPr>
              <a:t>элементы принадлежат одному кластеру, но разным классам</a:t>
            </a:r>
            <a:endParaRPr lang="en-US" sz="2400" dirty="0">
              <a:solidFill>
                <a:schemeClr val="bg1"/>
              </a:solidFill>
              <a:latin typeface="Montserrat" panose="020B0604020202020204" charset="-52"/>
              <a:ea typeface="Verdana" panose="020B0604030504040204" pitchFamily="34" charset="0"/>
            </a:endParaRPr>
          </a:p>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FN</a:t>
            </a:r>
            <a:r>
              <a:rPr lang="ru-RU" sz="2400" dirty="0">
                <a:solidFill>
                  <a:schemeClr val="bg1"/>
                </a:solidFill>
                <a:latin typeface="Montserrat" panose="020B0604020202020204" charset="-52"/>
                <a:ea typeface="Verdana" panose="020B0604030504040204" pitchFamily="34" charset="0"/>
              </a:rPr>
              <a:t> элементы принадлежат разным кластерам, но одному классу </a:t>
            </a:r>
            <a:endParaRPr lang="en-US" sz="2400" dirty="0">
              <a:solidFill>
                <a:schemeClr val="bg1"/>
              </a:solidFill>
              <a:latin typeface="Montserrat" panose="020B0604020202020204" charset="-52"/>
              <a:ea typeface="Verdana" panose="020B0604030504040204" pitchFamily="34" charset="0"/>
            </a:endParaRPr>
          </a:p>
          <a:p>
            <a:pPr marL="285750" indent="-285750">
              <a:buClr>
                <a:schemeClr val="bg2"/>
              </a:buClr>
              <a:buFont typeface="Arial" panose="020B0604020202020204" pitchFamily="34" charset="0"/>
              <a:buChar char="•"/>
            </a:pPr>
            <a:r>
              <a:rPr lang="ru-RU" sz="2400" b="1" dirty="0">
                <a:solidFill>
                  <a:schemeClr val="bg1"/>
                </a:solidFill>
                <a:latin typeface="Montserrat" panose="020B0604020202020204" charset="-52"/>
                <a:ea typeface="Verdana" panose="020B0604030504040204" pitchFamily="34" charset="0"/>
              </a:rPr>
              <a:t>TN</a:t>
            </a:r>
            <a:r>
              <a:rPr lang="en-US" sz="2400" dirty="0">
                <a:solidFill>
                  <a:schemeClr val="bg1"/>
                </a:solidFill>
                <a:latin typeface="Montserrat" panose="020B0604020202020204" charset="-52"/>
                <a:ea typeface="Verdana" panose="020B0604030504040204" pitchFamily="34" charset="0"/>
              </a:rPr>
              <a:t> </a:t>
            </a:r>
            <a:r>
              <a:rPr lang="ru-RU" sz="2400" dirty="0">
                <a:solidFill>
                  <a:schemeClr val="bg1"/>
                </a:solidFill>
                <a:latin typeface="Montserrat" panose="020B0604020202020204" charset="-52"/>
                <a:ea typeface="Verdana" panose="020B0604030504040204" pitchFamily="34" charset="0"/>
              </a:rPr>
              <a:t>элементы принадлежат разным кластерам и разным классам</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8D0B26-5B25-4B65-A16C-043C9BD0CCE4}"/>
                  </a:ext>
                </a:extLst>
              </p:cNvPr>
              <p:cNvSpPr txBox="1"/>
              <p:nvPr/>
            </p:nvSpPr>
            <p:spPr>
              <a:xfrm>
                <a:off x="5819542" y="3629554"/>
                <a:ext cx="3387081" cy="611706"/>
              </a:xfrm>
              <a:prstGeom prst="rect">
                <a:avLst/>
              </a:prstGeom>
              <a:noFill/>
            </p:spPr>
            <p:txBody>
              <a:bodyPr wrap="none" lIns="0" tIns="0" rIns="0" bIns="0" rtlCol="0">
                <a:spAutoFit/>
              </a:bodyPr>
              <a:lstStyle/>
              <a:p>
                <a14:m>
                  <m:oMath xmlns:m="http://schemas.openxmlformats.org/officeDocument/2006/math">
                    <m:r>
                      <a:rPr lang="en-US" sz="2800" b="0" i="1" smtClean="0">
                        <a:solidFill>
                          <a:schemeClr val="bg1"/>
                        </a:solidFill>
                        <a:latin typeface="Cambria Math" panose="02040503050406030204" pitchFamily="18" charset="0"/>
                      </a:rPr>
                      <m:t>𝑅𝑎𝑛𝑑</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𝑇𝑁</m:t>
                        </m:r>
                      </m:num>
                      <m:den>
                        <m:r>
                          <a:rPr lang="en-US" sz="2800" b="0" i="1" smtClean="0">
                            <a:solidFill>
                              <a:schemeClr val="bg1"/>
                            </a:solidFill>
                            <a:latin typeface="Cambria Math" panose="02040503050406030204" pitchFamily="18" charset="0"/>
                          </a:rPr>
                          <m:t>𝑇𝑃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𝑇𝑁</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𝐹𝑁</m:t>
                        </m:r>
                      </m:den>
                    </m:f>
                  </m:oMath>
                </a14:m>
                <a:r>
                  <a:rPr lang="en-US" sz="2800" dirty="0"/>
                  <a:t> </a:t>
                </a:r>
                <a:endParaRPr lang="ru-RU" sz="2800" dirty="0"/>
              </a:p>
            </p:txBody>
          </p:sp>
        </mc:Choice>
        <mc:Fallback xmlns="">
          <p:sp>
            <p:nvSpPr>
              <p:cNvPr id="11" name="TextBox 10">
                <a:extLst>
                  <a:ext uri="{FF2B5EF4-FFF2-40B4-BE49-F238E27FC236}">
                    <a16:creationId xmlns:a16="http://schemas.microsoft.com/office/drawing/2014/main" id="{FB8D0B26-5B25-4B65-A16C-043C9BD0CCE4}"/>
                  </a:ext>
                </a:extLst>
              </p:cNvPr>
              <p:cNvSpPr txBox="1">
                <a:spLocks noRot="1" noChangeAspect="1" noMove="1" noResize="1" noEditPoints="1" noAdjustHandles="1" noChangeArrowheads="1" noChangeShapeType="1" noTextEdit="1"/>
              </p:cNvSpPr>
              <p:nvPr/>
            </p:nvSpPr>
            <p:spPr>
              <a:xfrm>
                <a:off x="5819542" y="3629554"/>
                <a:ext cx="3387081" cy="61170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F3CA731-18E1-4944-937E-0BD803D02057}"/>
                  </a:ext>
                </a:extLst>
              </p:cNvPr>
              <p:cNvSpPr txBox="1"/>
              <p:nvPr/>
            </p:nvSpPr>
            <p:spPr>
              <a:xfrm>
                <a:off x="5891550" y="4349634"/>
                <a:ext cx="3235053" cy="611706"/>
              </a:xfrm>
              <a:prstGeom prst="rect">
                <a:avLst/>
              </a:prstGeom>
              <a:noFill/>
            </p:spPr>
            <p:txBody>
              <a:bodyPr wrap="none" lIns="0" tIns="0" rIns="0" bIns="0" rtlCol="0">
                <a:spAutoFit/>
              </a:bodyPr>
              <a:lstStyle/>
              <a:p>
                <a14:m>
                  <m:oMath xmlns:m="http://schemas.openxmlformats.org/officeDocument/2006/math">
                    <m:r>
                      <a:rPr lang="en-US" sz="2800" b="0" i="1" smtClean="0">
                        <a:solidFill>
                          <a:schemeClr val="bg1"/>
                        </a:solidFill>
                        <a:latin typeface="Cambria Math" panose="02040503050406030204" pitchFamily="18" charset="0"/>
                      </a:rPr>
                      <m:t>𝐽𝑎𝑐𝑐𝑎𝑟𝑑</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num>
                      <m:den>
                        <m:r>
                          <a:rPr lang="en-US" sz="2800" b="0" i="1" smtClean="0">
                            <a:solidFill>
                              <a:schemeClr val="bg1"/>
                            </a:solidFill>
                            <a:latin typeface="Cambria Math" panose="02040503050406030204" pitchFamily="18" charset="0"/>
                          </a:rPr>
                          <m:t>𝑇𝑃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𝐹𝑁</m:t>
                        </m:r>
                      </m:den>
                    </m:f>
                  </m:oMath>
                </a14:m>
                <a:r>
                  <a:rPr lang="en-US" sz="2800" dirty="0"/>
                  <a:t> </a:t>
                </a:r>
                <a:endParaRPr lang="ru-RU" sz="2800" dirty="0"/>
              </a:p>
            </p:txBody>
          </p:sp>
        </mc:Choice>
        <mc:Fallback xmlns="">
          <p:sp>
            <p:nvSpPr>
              <p:cNvPr id="12" name="TextBox 11">
                <a:extLst>
                  <a:ext uri="{FF2B5EF4-FFF2-40B4-BE49-F238E27FC236}">
                    <a16:creationId xmlns:a16="http://schemas.microsoft.com/office/drawing/2014/main" id="{DF3CA731-18E1-4944-937E-0BD803D02057}"/>
                  </a:ext>
                </a:extLst>
              </p:cNvPr>
              <p:cNvSpPr txBox="1">
                <a:spLocks noRot="1" noChangeAspect="1" noMove="1" noResize="1" noEditPoints="1" noAdjustHandles="1" noChangeArrowheads="1" noChangeShapeType="1" noTextEdit="1"/>
              </p:cNvSpPr>
              <p:nvPr/>
            </p:nvSpPr>
            <p:spPr>
              <a:xfrm>
                <a:off x="5891550" y="4349634"/>
                <a:ext cx="3235053" cy="611706"/>
              </a:xfrm>
              <a:prstGeom prst="rect">
                <a:avLst/>
              </a:prstGeom>
              <a:blipFill>
                <a:blip r:embed="rId5"/>
                <a:stretch>
                  <a:fillRect l="-94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3684EF-F550-44A9-B48D-4EAE42CEAA30}"/>
                  </a:ext>
                </a:extLst>
              </p:cNvPr>
              <p:cNvSpPr txBox="1"/>
              <p:nvPr/>
            </p:nvSpPr>
            <p:spPr>
              <a:xfrm>
                <a:off x="6107574" y="5069714"/>
                <a:ext cx="3316742" cy="876843"/>
              </a:xfrm>
              <a:prstGeom prst="rect">
                <a:avLst/>
              </a:prstGeom>
              <a:noFill/>
            </p:spPr>
            <p:txBody>
              <a:bodyPr wrap="none" lIns="0" tIns="0" rIns="0" bIns="0" rtlCol="0">
                <a:spAutoFit/>
              </a:bodyPr>
              <a:lstStyle/>
              <a:p>
                <a14:m>
                  <m:oMath xmlns:m="http://schemas.openxmlformats.org/officeDocument/2006/math">
                    <m:r>
                      <a:rPr lang="en-US" sz="2800" b="0" i="1" smtClean="0">
                        <a:solidFill>
                          <a:schemeClr val="bg1"/>
                        </a:solidFill>
                        <a:latin typeface="Cambria Math" panose="02040503050406030204" pitchFamily="18" charset="0"/>
                      </a:rPr>
                      <m:t>𝐹𝑀</m:t>
                    </m:r>
                    <m:r>
                      <a:rPr lang="en-US" sz="2800" b="0" i="1" smtClean="0">
                        <a:solidFill>
                          <a:schemeClr val="bg1"/>
                        </a:solidFill>
                        <a:latin typeface="Cambria Math" panose="02040503050406030204" pitchFamily="18" charset="0"/>
                      </a:rPr>
                      <m:t>=</m:t>
                    </m:r>
                    <m:rad>
                      <m:radPr>
                        <m:degHide m:val="on"/>
                        <m:ctrlPr>
                          <a:rPr lang="en-US" sz="2800" b="0" i="1" smtClean="0">
                            <a:solidFill>
                              <a:schemeClr val="bg1"/>
                            </a:solidFill>
                            <a:latin typeface="Cambria Math" panose="02040503050406030204" pitchFamily="18" charset="0"/>
                          </a:rPr>
                        </m:ctrlPr>
                      </m:radPr>
                      <m:deg/>
                      <m:e>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num>
                          <m:den>
                            <m:r>
                              <a:rPr lang="en-US" sz="2800" i="1">
                                <a:solidFill>
                                  <a:schemeClr val="bg1"/>
                                </a:solidFill>
                                <a:latin typeface="Cambria Math" panose="02040503050406030204" pitchFamily="18" charset="0"/>
                              </a:rPr>
                              <m:t>𝑇𝑃</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𝐹𝑃</m:t>
                            </m:r>
                          </m:den>
                        </m:f>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𝑇𝑃</m:t>
                            </m:r>
                          </m:num>
                          <m:den>
                            <m:r>
                              <a:rPr lang="en-US" sz="2800" i="1">
                                <a:solidFill>
                                  <a:schemeClr val="bg1"/>
                                </a:solidFill>
                                <a:latin typeface="Cambria Math" panose="02040503050406030204" pitchFamily="18" charset="0"/>
                              </a:rPr>
                              <m:t>𝑇𝑃</m:t>
                            </m:r>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𝐹𝑁</m:t>
                            </m:r>
                          </m:den>
                        </m:f>
                        <m:r>
                          <m:rPr>
                            <m:nor/>
                          </m:rPr>
                          <a:rPr lang="ru-RU" sz="2800" dirty="0"/>
                          <m:t> </m:t>
                        </m:r>
                      </m:e>
                    </m:rad>
                  </m:oMath>
                </a14:m>
                <a:r>
                  <a:rPr lang="en-US" sz="2800" dirty="0"/>
                  <a:t> </a:t>
                </a:r>
                <a:endParaRPr lang="ru-RU" sz="2800" dirty="0"/>
              </a:p>
            </p:txBody>
          </p:sp>
        </mc:Choice>
        <mc:Fallback xmlns="">
          <p:sp>
            <p:nvSpPr>
              <p:cNvPr id="13" name="TextBox 12">
                <a:extLst>
                  <a:ext uri="{FF2B5EF4-FFF2-40B4-BE49-F238E27FC236}">
                    <a16:creationId xmlns:a16="http://schemas.microsoft.com/office/drawing/2014/main" id="{F83684EF-F550-44A9-B48D-4EAE42CEAA30}"/>
                  </a:ext>
                </a:extLst>
              </p:cNvPr>
              <p:cNvSpPr txBox="1">
                <a:spLocks noRot="1" noChangeAspect="1" noMove="1" noResize="1" noEditPoints="1" noAdjustHandles="1" noChangeArrowheads="1" noChangeShapeType="1" noTextEdit="1"/>
              </p:cNvSpPr>
              <p:nvPr/>
            </p:nvSpPr>
            <p:spPr>
              <a:xfrm>
                <a:off x="6107574" y="5069714"/>
                <a:ext cx="3316742" cy="876843"/>
              </a:xfrm>
              <a:prstGeom prst="rect">
                <a:avLst/>
              </a:prstGeom>
              <a:blipFill>
                <a:blip r:embed="rId6"/>
                <a:stretch>
                  <a:fillRect/>
                </a:stretch>
              </a:blipFill>
            </p:spPr>
            <p:txBody>
              <a:bodyPr/>
              <a:lstStyle/>
              <a:p>
                <a:r>
                  <a:rPr lang="ru-RU">
                    <a:noFill/>
                  </a:rPr>
                  <a:t> </a:t>
                </a:r>
              </a:p>
            </p:txBody>
          </p:sp>
        </mc:Fallback>
      </mc:AlternateContent>
      <p:sp>
        <p:nvSpPr>
          <p:cNvPr id="14" name="Прямоугольник 13">
            <a:extLst>
              <a:ext uri="{FF2B5EF4-FFF2-40B4-BE49-F238E27FC236}">
                <a16:creationId xmlns:a16="http://schemas.microsoft.com/office/drawing/2014/main" id="{4C43C127-F1B1-4F37-8B28-A8058E2AFB17}"/>
              </a:ext>
            </a:extLst>
          </p:cNvPr>
          <p:cNvSpPr/>
          <p:nvPr/>
        </p:nvSpPr>
        <p:spPr>
          <a:xfrm>
            <a:off x="0" y="6378873"/>
            <a:ext cx="12721374" cy="461665"/>
          </a:xfrm>
          <a:prstGeom prst="rect">
            <a:avLst/>
          </a:prstGeom>
        </p:spPr>
        <p:txBody>
          <a:bodyPr wrap="square">
            <a:spAutoFit/>
          </a:bodyPr>
          <a:lstStyle/>
          <a:p>
            <a:r>
              <a:rPr lang="ru-RU" sz="2400" dirty="0">
                <a:solidFill>
                  <a:schemeClr val="bg1"/>
                </a:solidFill>
              </a:rPr>
              <a:t>https://scikit-learn.org/stable/modules/clustering.html#clustering-performance-evaluation</a:t>
            </a:r>
          </a:p>
        </p:txBody>
      </p:sp>
    </p:spTree>
    <p:extLst>
      <p:ext uri="{BB962C8B-B14F-4D97-AF65-F5344CB8AC3E}">
        <p14:creationId xmlns:p14="http://schemas.microsoft.com/office/powerpoint/2010/main" val="391273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 grpId="0"/>
      <p:bldP spid="11"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Кластеризация к-средних в </a:t>
            </a:r>
            <a:r>
              <a:rPr lang="tr-TR" sz="2261" b="1" dirty="0">
                <a:solidFill>
                  <a:schemeClr val="bg1"/>
                </a:solidFill>
                <a:latin typeface="Montserrat"/>
                <a:sym typeface="Montserrat"/>
              </a:rPr>
              <a:t>scikit-learn</a:t>
            </a:r>
            <a:endParaRPr lang="ru-RU" sz="2261" b="1" dirty="0">
              <a:solidFill>
                <a:schemeClr val="bg1"/>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2.10 Кластеризация </a:t>
            </a:r>
          </a:p>
        </p:txBody>
      </p:sp>
    </p:spTree>
    <p:extLst>
      <p:ext uri="{BB962C8B-B14F-4D97-AF65-F5344CB8AC3E}">
        <p14:creationId xmlns:p14="http://schemas.microsoft.com/office/powerpoint/2010/main" val="3660647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25" name="Заголовок 1">
            <a:extLst>
              <a:ext uri="{FF2B5EF4-FFF2-40B4-BE49-F238E27FC236}">
                <a16:creationId xmlns:a16="http://schemas.microsoft.com/office/drawing/2014/main" id="{8A3DB537-C195-4CDA-AF69-76A9BFB0703E}"/>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 К-средних</a:t>
            </a:r>
            <a:endParaRPr lang="ru-RU" sz="3200" dirty="0">
              <a:solidFill>
                <a:schemeClr val="bg1"/>
              </a:solidFill>
              <a:latin typeface="Montserrat" panose="00000500000000000000" pitchFamily="2" charset="-52"/>
              <a:ea typeface="Verdana" panose="020B0604030504040204" pitchFamily="34" charset="0"/>
            </a:endParaRPr>
          </a:p>
        </p:txBody>
      </p:sp>
      <p:sp>
        <p:nvSpPr>
          <p:cNvPr id="26" name="Прямоугольник 25">
            <a:extLst>
              <a:ext uri="{FF2B5EF4-FFF2-40B4-BE49-F238E27FC236}">
                <a16:creationId xmlns:a16="http://schemas.microsoft.com/office/drawing/2014/main" id="{5D5868CF-F022-4F4C-92D4-FEAF735A491D}"/>
              </a:ext>
            </a:extLst>
          </p:cNvPr>
          <p:cNvSpPr/>
          <p:nvPr/>
        </p:nvSpPr>
        <p:spPr>
          <a:xfrm>
            <a:off x="5309995" y="1484295"/>
            <a:ext cx="1401346" cy="461665"/>
          </a:xfrm>
          <a:prstGeom prst="rect">
            <a:avLst/>
          </a:prstGeom>
        </p:spPr>
        <p:txBody>
          <a:bodyPr wrap="none">
            <a:spAutoFit/>
          </a:bodyPr>
          <a:lstStyle/>
          <a:p>
            <a:pPr algn="ctr"/>
            <a:r>
              <a:rPr lang="en-US"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Python</a:t>
            </a:r>
            <a:endPar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5" name="Прямоугольник 14">
            <a:extLst>
              <a:ext uri="{FF2B5EF4-FFF2-40B4-BE49-F238E27FC236}">
                <a16:creationId xmlns:a16="http://schemas.microsoft.com/office/drawing/2014/main" id="{673EFDA8-D4F9-4C74-9FE8-ED5047300559}"/>
              </a:ext>
            </a:extLst>
          </p:cNvPr>
          <p:cNvSpPr/>
          <p:nvPr/>
        </p:nvSpPr>
        <p:spPr>
          <a:xfrm>
            <a:off x="444120" y="2016293"/>
            <a:ext cx="6452407" cy="461665"/>
          </a:xfrm>
          <a:prstGeom prst="rect">
            <a:avLst/>
          </a:prstGeom>
        </p:spPr>
        <p:txBody>
          <a:bodyPr wrap="none">
            <a:spAutoFit/>
          </a:bodyPr>
          <a:lstStyle/>
          <a:p>
            <a:r>
              <a:rPr lang="en-US" sz="2400" dirty="0">
                <a:solidFill>
                  <a:srgbClr val="C586C0"/>
                </a:solidFill>
                <a:latin typeface="Courier New" panose="02070309020205020404" pitchFamily="49" charset="0"/>
              </a:rPr>
              <a:t>from</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sklearn.cluster</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KMeans</a:t>
            </a:r>
            <a:endParaRPr lang="en-US" sz="2400" b="0" dirty="0">
              <a:solidFill>
                <a:srgbClr val="D4D4D4"/>
              </a:solidFill>
              <a:effectLst/>
              <a:latin typeface="Courier New" panose="02070309020205020404" pitchFamily="49" charset="0"/>
            </a:endParaRPr>
          </a:p>
        </p:txBody>
      </p:sp>
      <p:sp>
        <p:nvSpPr>
          <p:cNvPr id="16" name="Прямоугольник 15">
            <a:extLst>
              <a:ext uri="{FF2B5EF4-FFF2-40B4-BE49-F238E27FC236}">
                <a16:creationId xmlns:a16="http://schemas.microsoft.com/office/drawing/2014/main" id="{35F1FEC3-BFC3-44FB-8511-8E0FC9802F4C}"/>
              </a:ext>
            </a:extLst>
          </p:cNvPr>
          <p:cNvSpPr/>
          <p:nvPr/>
        </p:nvSpPr>
        <p:spPr>
          <a:xfrm>
            <a:off x="444120" y="2568221"/>
            <a:ext cx="9227496" cy="461665"/>
          </a:xfrm>
          <a:prstGeom prst="rect">
            <a:avLst/>
          </a:prstGeom>
        </p:spPr>
        <p:txBody>
          <a:bodyPr wrap="square">
            <a:spAutoFit/>
          </a:bodyPr>
          <a:lstStyle/>
          <a:p>
            <a:r>
              <a:rPr lang="tr-TR" sz="2400" dirty="0">
                <a:solidFill>
                  <a:srgbClr val="D4D4D4"/>
                </a:solidFill>
                <a:latin typeface="Courier New" panose="02070309020205020404" pitchFamily="49" charset="0"/>
              </a:rPr>
              <a:t>km = KMeans</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n_clusters=k</a:t>
            </a:r>
            <a:r>
              <a:rPr lang="tr-TR" sz="2400" dirty="0">
                <a:solidFill>
                  <a:srgbClr val="DCDCDC"/>
                </a:solidFill>
                <a:latin typeface="Courier New" panose="02070309020205020404" pitchFamily="49" charset="0"/>
              </a:rPr>
              <a:t>)</a:t>
            </a:r>
            <a:endParaRPr lang="tr-TR" sz="2400" dirty="0">
              <a:solidFill>
                <a:srgbClr val="D4D4D4"/>
              </a:solidFill>
              <a:latin typeface="Courier New" panose="02070309020205020404" pitchFamily="49" charset="0"/>
            </a:endParaRPr>
          </a:p>
        </p:txBody>
      </p:sp>
      <p:sp>
        <p:nvSpPr>
          <p:cNvPr id="17" name="Прямоугольник 16">
            <a:extLst>
              <a:ext uri="{FF2B5EF4-FFF2-40B4-BE49-F238E27FC236}">
                <a16:creationId xmlns:a16="http://schemas.microsoft.com/office/drawing/2014/main" id="{7A645766-9ECB-4C7E-A5E1-3673800DCF1E}"/>
              </a:ext>
            </a:extLst>
          </p:cNvPr>
          <p:cNvSpPr/>
          <p:nvPr/>
        </p:nvSpPr>
        <p:spPr>
          <a:xfrm>
            <a:off x="438210" y="5736635"/>
            <a:ext cx="3318537" cy="461665"/>
          </a:xfrm>
          <a:prstGeom prst="rect">
            <a:avLst/>
          </a:prstGeom>
        </p:spPr>
        <p:txBody>
          <a:bodyPr wrap="none">
            <a:spAutoFit/>
          </a:bodyPr>
          <a:lstStyle/>
          <a:p>
            <a:r>
              <a:rPr lang="en-US" sz="2400" dirty="0" err="1">
                <a:solidFill>
                  <a:srgbClr val="D4D4D4"/>
                </a:solidFill>
                <a:latin typeface="Courier New" panose="02070309020205020404" pitchFamily="49" charset="0"/>
              </a:rPr>
              <a:t>ssd</a:t>
            </a:r>
            <a:r>
              <a:rPr lang="en-US" sz="2400" dirty="0">
                <a:solidFill>
                  <a:srgbClr val="D4D4D4"/>
                </a:solidFill>
                <a:latin typeface="Courier New" panose="02070309020205020404" pitchFamily="49" charset="0"/>
              </a:rPr>
              <a:t> = </a:t>
            </a:r>
            <a:r>
              <a:rPr lang="tr-TR" sz="2400" dirty="0">
                <a:solidFill>
                  <a:srgbClr val="D4D4D4"/>
                </a:solidFill>
                <a:latin typeface="Courier New" panose="02070309020205020404" pitchFamily="49" charset="0"/>
              </a:rPr>
              <a:t>km.inertia_</a:t>
            </a:r>
            <a:endParaRPr lang="tr-TR" sz="2400" b="0" dirty="0">
              <a:solidFill>
                <a:srgbClr val="D4D4D4"/>
              </a:solidFill>
              <a:effectLst/>
              <a:latin typeface="Courier New" panose="02070309020205020404" pitchFamily="49" charset="0"/>
            </a:endParaRPr>
          </a:p>
        </p:txBody>
      </p:sp>
      <p:sp>
        <p:nvSpPr>
          <p:cNvPr id="18" name="Прямоугольник 17">
            <a:extLst>
              <a:ext uri="{FF2B5EF4-FFF2-40B4-BE49-F238E27FC236}">
                <a16:creationId xmlns:a16="http://schemas.microsoft.com/office/drawing/2014/main" id="{F9C247D9-5587-430D-8BF6-7B9F28188E23}"/>
              </a:ext>
            </a:extLst>
          </p:cNvPr>
          <p:cNvSpPr/>
          <p:nvPr/>
        </p:nvSpPr>
        <p:spPr>
          <a:xfrm>
            <a:off x="357558" y="4505897"/>
            <a:ext cx="6096000" cy="1200329"/>
          </a:xfrm>
          <a:prstGeom prst="rect">
            <a:avLst/>
          </a:prstGeom>
        </p:spPr>
        <p:txBody>
          <a:bodyPr>
            <a:spAutoFit/>
          </a:bodyPr>
          <a:lstStyle/>
          <a:p>
            <a:r>
              <a:rPr lang="tr-TR" sz="2400" dirty="0">
                <a:solidFill>
                  <a:srgbClr val="D4D4D4"/>
                </a:solidFill>
                <a:latin typeface="Courier New" panose="02070309020205020404" pitchFamily="49" charset="0"/>
              </a:rPr>
              <a:t>km.fit</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X</a:t>
            </a:r>
            <a:r>
              <a:rPr lang="tr-TR" sz="2400" dirty="0">
                <a:solidFill>
                  <a:srgbClr val="DCDCDC"/>
                </a:solidFill>
                <a:latin typeface="Courier New" panose="02070309020205020404" pitchFamily="49" charset="0"/>
              </a:rPr>
              <a:t>)</a:t>
            </a:r>
            <a:endParaRPr lang="tr-TR" sz="2400" dirty="0">
              <a:solidFill>
                <a:srgbClr val="D4D4D4"/>
              </a:solidFill>
              <a:latin typeface="Courier New" panose="02070309020205020404" pitchFamily="49" charset="0"/>
            </a:endParaRPr>
          </a:p>
          <a:p>
            <a:r>
              <a:rPr lang="tr-TR" sz="2400" dirty="0">
                <a:solidFill>
                  <a:srgbClr val="D4D4D4"/>
                </a:solidFill>
                <a:latin typeface="Courier New" panose="02070309020205020404" pitchFamily="49" charset="0"/>
              </a:rPr>
              <a:t>centroids = km.cluster_centers_</a:t>
            </a:r>
          </a:p>
          <a:p>
            <a:r>
              <a:rPr lang="tr-TR" sz="2400" dirty="0">
                <a:solidFill>
                  <a:srgbClr val="D4D4D4"/>
                </a:solidFill>
                <a:latin typeface="Courier New" panose="02070309020205020404" pitchFamily="49" charset="0"/>
              </a:rPr>
              <a:t>labels = km.fit_predict</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X</a:t>
            </a:r>
            <a:r>
              <a:rPr lang="tr-TR" sz="2400" dirty="0">
                <a:solidFill>
                  <a:srgbClr val="DCDCDC"/>
                </a:solidFill>
                <a:latin typeface="Courier New" panose="02070309020205020404" pitchFamily="49" charset="0"/>
              </a:rPr>
              <a:t>)</a:t>
            </a:r>
            <a:endParaRPr lang="tr-TR" sz="2400" dirty="0">
              <a:solidFill>
                <a:srgbClr val="D4D4D4"/>
              </a:solidFill>
              <a:latin typeface="Courier New" panose="02070309020205020404" pitchFamily="49" charset="0"/>
            </a:endParaRPr>
          </a:p>
        </p:txBody>
      </p:sp>
      <p:sp>
        <p:nvSpPr>
          <p:cNvPr id="19" name="Прямоугольник 18">
            <a:extLst>
              <a:ext uri="{FF2B5EF4-FFF2-40B4-BE49-F238E27FC236}">
                <a16:creationId xmlns:a16="http://schemas.microsoft.com/office/drawing/2014/main" id="{EF44632E-7480-49C5-B521-AD036DF40362}"/>
              </a:ext>
            </a:extLst>
          </p:cNvPr>
          <p:cNvSpPr/>
          <p:nvPr/>
        </p:nvSpPr>
        <p:spPr>
          <a:xfrm>
            <a:off x="2351584" y="3444763"/>
            <a:ext cx="10019584" cy="923330"/>
          </a:xfrm>
          <a:prstGeom prst="rect">
            <a:avLst/>
          </a:prstGeom>
        </p:spPr>
        <p:txBody>
          <a:bodyPr wrap="square">
            <a:spAutoFit/>
          </a:bodyPr>
          <a:lstStyle/>
          <a:p>
            <a:r>
              <a:rPr lang="tr-TR" dirty="0">
                <a:solidFill>
                  <a:srgbClr val="D5D5D5"/>
                </a:solidFill>
                <a:latin typeface="Courier New" panose="02070309020205020404" pitchFamily="49" charset="0"/>
              </a:rPr>
              <a:t>KMeans(algorithm='auto', copy_x=True, init=‘</a:t>
            </a:r>
            <a:r>
              <a:rPr lang="en-US" dirty="0">
                <a:solidFill>
                  <a:srgbClr val="D5D5D5"/>
                </a:solidFill>
                <a:latin typeface="Courier New" panose="02070309020205020404" pitchFamily="49" charset="0"/>
              </a:rPr>
              <a:t>k</a:t>
            </a:r>
            <a:r>
              <a:rPr lang="ru-RU" dirty="0">
                <a:solidFill>
                  <a:srgbClr val="D5D5D5"/>
                </a:solidFill>
                <a:latin typeface="Courier New" panose="02070309020205020404" pitchFamily="49" charset="0"/>
              </a:rPr>
              <a:t>-</a:t>
            </a:r>
            <a:r>
              <a:rPr lang="en-US" dirty="0">
                <a:solidFill>
                  <a:srgbClr val="D5D5D5"/>
                </a:solidFill>
                <a:latin typeface="Courier New" panose="02070309020205020404" pitchFamily="49" charset="0"/>
              </a:rPr>
              <a:t>means</a:t>
            </a:r>
            <a:r>
              <a:rPr lang="tr-TR" dirty="0">
                <a:solidFill>
                  <a:srgbClr val="D5D5D5"/>
                </a:solidFill>
                <a:latin typeface="Courier New" panose="02070309020205020404" pitchFamily="49" charset="0"/>
              </a:rPr>
              <a:t>++', max_iter=300, n_clusters=5, n_init=10, n_jobs=None, precompute_distances='auto', random_state=None, tol=0.0001, verbose=0)</a:t>
            </a:r>
            <a:endParaRPr lang="ru-RU" dirty="0"/>
          </a:p>
        </p:txBody>
      </p:sp>
      <p:sp>
        <p:nvSpPr>
          <p:cNvPr id="20" name="Прямоугольник 19">
            <a:extLst>
              <a:ext uri="{FF2B5EF4-FFF2-40B4-BE49-F238E27FC236}">
                <a16:creationId xmlns:a16="http://schemas.microsoft.com/office/drawing/2014/main" id="{7B0C0D6E-5F2F-470A-9888-89ABAC6697B9}"/>
              </a:ext>
            </a:extLst>
          </p:cNvPr>
          <p:cNvSpPr/>
          <p:nvPr/>
        </p:nvSpPr>
        <p:spPr>
          <a:xfrm>
            <a:off x="438210" y="3114537"/>
            <a:ext cx="2581156" cy="461665"/>
          </a:xfrm>
          <a:prstGeom prst="rect">
            <a:avLst/>
          </a:prstGeom>
        </p:spPr>
        <p:txBody>
          <a:bodyPr wrap="none">
            <a:spAutoFit/>
          </a:bodyPr>
          <a:lstStyle/>
          <a:p>
            <a:r>
              <a:rPr lang="tr-TR" sz="2400" dirty="0">
                <a:solidFill>
                  <a:srgbClr val="D4D4D4"/>
                </a:solidFill>
                <a:latin typeface="Courier New" panose="02070309020205020404" pitchFamily="49" charset="0"/>
              </a:rPr>
              <a:t>km.get_params</a:t>
            </a:r>
            <a:endParaRPr lang="tr-TR"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35119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6" grpId="0"/>
      <p:bldP spid="17" grpId="0"/>
      <p:bldP spid="18" grpId="0"/>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9" name="Прямоугольник 8">
            <a:extLst>
              <a:ext uri="{FF2B5EF4-FFF2-40B4-BE49-F238E27FC236}">
                <a16:creationId xmlns:a16="http://schemas.microsoft.com/office/drawing/2014/main" id="{C07CD696-DBC2-4716-BFED-A76DFA431003}"/>
              </a:ext>
            </a:extLst>
          </p:cNvPr>
          <p:cNvSpPr/>
          <p:nvPr/>
        </p:nvSpPr>
        <p:spPr>
          <a:xfrm>
            <a:off x="145954" y="6110297"/>
            <a:ext cx="12093671" cy="461665"/>
          </a:xfrm>
          <a:prstGeom prst="rect">
            <a:avLst/>
          </a:prstGeom>
        </p:spPr>
        <p:txBody>
          <a:bodyPr wrap="square">
            <a:spAutoFit/>
          </a:bodyPr>
          <a:lstStyle/>
          <a:p>
            <a:r>
              <a:rPr lang="ru-RU" sz="2400" dirty="0">
                <a:solidFill>
                  <a:schemeClr val="bg1"/>
                </a:solidFill>
              </a:rPr>
              <a:t>https://scikit-learn.org/stable/modules/model_evaluation.html#classification-metrics</a:t>
            </a:r>
          </a:p>
        </p:txBody>
      </p:sp>
      <p:sp>
        <p:nvSpPr>
          <p:cNvPr id="10" name="Заголовок 1">
            <a:extLst>
              <a:ext uri="{FF2B5EF4-FFF2-40B4-BE49-F238E27FC236}">
                <a16:creationId xmlns:a16="http://schemas.microsoft.com/office/drawing/2014/main" id="{CA1DB955-62FF-4AA5-8E9E-107E682F75D6}"/>
              </a:ext>
            </a:extLst>
          </p:cNvPr>
          <p:cNvSpPr>
            <a:spLocks noGrp="1"/>
          </p:cNvSpPr>
          <p:nvPr>
            <p:ph type="title"/>
          </p:nvPr>
        </p:nvSpPr>
        <p:spPr>
          <a:xfrm>
            <a:off x="1919536" y="69820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Метрики</a:t>
            </a:r>
            <a:endParaRPr lang="ru-RU" sz="3200" dirty="0">
              <a:solidFill>
                <a:schemeClr val="bg1"/>
              </a:solidFill>
              <a:latin typeface="Montserrat" panose="00000500000000000000" pitchFamily="2" charset="-52"/>
              <a:ea typeface="Verdana" panose="020B0604030504040204" pitchFamily="34" charset="0"/>
            </a:endParaRPr>
          </a:p>
        </p:txBody>
      </p:sp>
      <p:sp>
        <p:nvSpPr>
          <p:cNvPr id="11" name="Прямоугольник 10">
            <a:extLst>
              <a:ext uri="{FF2B5EF4-FFF2-40B4-BE49-F238E27FC236}">
                <a16:creationId xmlns:a16="http://schemas.microsoft.com/office/drawing/2014/main" id="{9B88FA09-2451-4266-98FD-36C81D209875}"/>
              </a:ext>
            </a:extLst>
          </p:cNvPr>
          <p:cNvSpPr/>
          <p:nvPr/>
        </p:nvSpPr>
        <p:spPr>
          <a:xfrm>
            <a:off x="5179303" y="1282975"/>
            <a:ext cx="1401346" cy="461665"/>
          </a:xfrm>
          <a:prstGeom prst="rect">
            <a:avLst/>
          </a:prstGeom>
        </p:spPr>
        <p:txBody>
          <a:bodyPr wrap="none">
            <a:spAutoFit/>
          </a:bodyPr>
          <a:lstStyle/>
          <a:p>
            <a:r>
              <a:rPr lang="en-US"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Python</a:t>
            </a:r>
            <a:endPar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12" name="Прямоугольник 11">
            <a:extLst>
              <a:ext uri="{FF2B5EF4-FFF2-40B4-BE49-F238E27FC236}">
                <a16:creationId xmlns:a16="http://schemas.microsoft.com/office/drawing/2014/main" id="{EABBFB81-47B8-4D61-B8B8-378C6930085E}"/>
              </a:ext>
            </a:extLst>
          </p:cNvPr>
          <p:cNvSpPr/>
          <p:nvPr/>
        </p:nvSpPr>
        <p:spPr>
          <a:xfrm>
            <a:off x="1161464" y="1833583"/>
            <a:ext cx="10513168" cy="1015663"/>
          </a:xfrm>
          <a:prstGeom prst="rect">
            <a:avLst/>
          </a:prstGeom>
        </p:spPr>
        <p:txBody>
          <a:bodyPr wrap="square">
            <a:spAutoFit/>
          </a:bodyPr>
          <a:lstStyle/>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homogeneity_score</a:t>
            </a:r>
            <a:endParaRPr lang="en-US" sz="2000" dirty="0">
              <a:solidFill>
                <a:srgbClr val="D4D4D4"/>
              </a:solidFill>
              <a:latin typeface="Courier New" panose="02070309020205020404" pitchFamily="49" charset="0"/>
            </a:endParaRPr>
          </a:p>
          <a:p>
            <a:br>
              <a:rPr lang="en-US" sz="2000" dirty="0">
                <a:solidFill>
                  <a:srgbClr val="D4D4D4"/>
                </a:solidFill>
                <a:latin typeface="Courier New" panose="02070309020205020404" pitchFamily="49" charset="0"/>
              </a:rPr>
            </a:br>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completeness_score</a:t>
            </a:r>
            <a:endParaRPr lang="en-US" sz="2000" b="0" dirty="0">
              <a:solidFill>
                <a:srgbClr val="D4D4D4"/>
              </a:solidFill>
              <a:effectLst/>
              <a:latin typeface="Courier New" panose="02070309020205020404" pitchFamily="49" charset="0"/>
            </a:endParaRPr>
          </a:p>
        </p:txBody>
      </p:sp>
      <p:sp>
        <p:nvSpPr>
          <p:cNvPr id="13" name="Прямоугольник 12">
            <a:extLst>
              <a:ext uri="{FF2B5EF4-FFF2-40B4-BE49-F238E27FC236}">
                <a16:creationId xmlns:a16="http://schemas.microsoft.com/office/drawing/2014/main" id="{3A68ECD9-4EE5-4F04-9C24-DF9772A2FB8E}"/>
              </a:ext>
            </a:extLst>
          </p:cNvPr>
          <p:cNvSpPr/>
          <p:nvPr/>
        </p:nvSpPr>
        <p:spPr>
          <a:xfrm>
            <a:off x="532541" y="3032911"/>
            <a:ext cx="11017224" cy="1015663"/>
          </a:xfrm>
          <a:prstGeom prst="rect">
            <a:avLst/>
          </a:prstGeom>
        </p:spPr>
        <p:txBody>
          <a:bodyPr wrap="square">
            <a:spAutoFit/>
          </a:bodyPr>
          <a:lstStyle/>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v_measure_score</a:t>
            </a:r>
            <a:endParaRPr lang="en-US" sz="2000" dirty="0">
              <a:solidFill>
                <a:srgbClr val="D4D4D4"/>
              </a:solidFill>
              <a:latin typeface="Courier New" panose="02070309020205020404" pitchFamily="49" charset="0"/>
            </a:endParaRPr>
          </a:p>
          <a:p>
            <a:endParaRPr lang="en-US" sz="2000" dirty="0">
              <a:solidFill>
                <a:srgbClr val="D4D4D4"/>
              </a:solidFill>
              <a:latin typeface="Courier New" panose="02070309020205020404" pitchFamily="49" charset="0"/>
            </a:endParaRPr>
          </a:p>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sklearn.metrics.cluster</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homogeneity_completeness_v_measure</a:t>
            </a:r>
            <a:endParaRPr lang="en-US" sz="2000" b="0" dirty="0">
              <a:solidFill>
                <a:srgbClr val="D4D4D4"/>
              </a:solidFill>
              <a:effectLst/>
              <a:latin typeface="Courier New" panose="02070309020205020404" pitchFamily="49" charset="0"/>
            </a:endParaRPr>
          </a:p>
        </p:txBody>
      </p:sp>
      <p:sp>
        <p:nvSpPr>
          <p:cNvPr id="14" name="Прямоугольник 13">
            <a:extLst>
              <a:ext uri="{FF2B5EF4-FFF2-40B4-BE49-F238E27FC236}">
                <a16:creationId xmlns:a16="http://schemas.microsoft.com/office/drawing/2014/main" id="{E9B7E661-E184-4033-90E0-0C59B10C03C0}"/>
              </a:ext>
            </a:extLst>
          </p:cNvPr>
          <p:cNvSpPr/>
          <p:nvPr/>
        </p:nvSpPr>
        <p:spPr>
          <a:xfrm>
            <a:off x="792552" y="4821144"/>
            <a:ext cx="10019584"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sklearn.metrics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silhouette_samples</a:t>
            </a:r>
            <a:endParaRPr lang="tr-TR" sz="2400" b="0" dirty="0">
              <a:solidFill>
                <a:srgbClr val="D4D4D4"/>
              </a:solidFill>
              <a:effectLst/>
              <a:latin typeface="Courier New" panose="02070309020205020404" pitchFamily="49" charset="0"/>
            </a:endParaRPr>
          </a:p>
        </p:txBody>
      </p:sp>
      <p:sp>
        <p:nvSpPr>
          <p:cNvPr id="15" name="Прямоугольник 14">
            <a:extLst>
              <a:ext uri="{FF2B5EF4-FFF2-40B4-BE49-F238E27FC236}">
                <a16:creationId xmlns:a16="http://schemas.microsoft.com/office/drawing/2014/main" id="{887825A8-2214-4AD3-8C61-B0CEA4223164}"/>
              </a:ext>
            </a:extLst>
          </p:cNvPr>
          <p:cNvSpPr/>
          <p:nvPr/>
        </p:nvSpPr>
        <p:spPr>
          <a:xfrm>
            <a:off x="729710" y="5306549"/>
            <a:ext cx="8884229" cy="461665"/>
          </a:xfrm>
          <a:prstGeom prst="rect">
            <a:avLst/>
          </a:prstGeom>
        </p:spPr>
        <p:txBody>
          <a:bodyPr wrap="square">
            <a:spAutoFit/>
          </a:bodyPr>
          <a:lstStyle/>
          <a:p>
            <a:r>
              <a:rPr lang="fr-FR" sz="2400" dirty="0">
                <a:solidFill>
                  <a:srgbClr val="D4D4D4"/>
                </a:solidFill>
                <a:latin typeface="Courier New" panose="02070309020205020404" pitchFamily="49" charset="0"/>
              </a:rPr>
              <a:t>silhouette_vals = silhouette_samples</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labels</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353162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7" name="Google Shape;189;p30"/>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ru-RU" sz="2394" dirty="0">
                <a:solidFill>
                  <a:srgbClr val="01C601"/>
                </a:solidFill>
                <a:latin typeface="Montserrat Black"/>
                <a:ea typeface="Montserrat Black"/>
                <a:cs typeface="Montserrat Black"/>
                <a:sym typeface="Montserrat Black"/>
              </a:rPr>
              <a:t>Ранее в Мат Основах </a:t>
            </a:r>
            <a:r>
              <a:rPr lang="en-US" sz="2394" dirty="0">
                <a:solidFill>
                  <a:srgbClr val="01C601"/>
                </a:solidFill>
                <a:latin typeface="Montserrat Black"/>
                <a:ea typeface="Montserrat Black"/>
                <a:cs typeface="Montserrat Black"/>
                <a:sym typeface="Montserrat Black"/>
              </a:rPr>
              <a:t>ML</a:t>
            </a:r>
            <a:endParaRPr sz="2394" dirty="0">
              <a:solidFill>
                <a:srgbClr val="01C601"/>
              </a:solidFill>
              <a:latin typeface="Montserrat Black"/>
              <a:ea typeface="Montserrat Black"/>
              <a:cs typeface="Montserrat Black"/>
              <a:sym typeface="Montserrat Black"/>
            </a:endParaRPr>
          </a:p>
        </p:txBody>
      </p:sp>
      <p:sp>
        <p:nvSpPr>
          <p:cNvPr id="9" name="Прямоугольник 8">
            <a:extLst>
              <a:ext uri="{FF2B5EF4-FFF2-40B4-BE49-F238E27FC236}">
                <a16:creationId xmlns:a16="http://schemas.microsoft.com/office/drawing/2014/main" id="{B1EA13BF-296C-4C04-8734-D5C7BFA8F2BE}"/>
              </a:ext>
            </a:extLst>
          </p:cNvPr>
          <p:cNvSpPr/>
          <p:nvPr/>
        </p:nvSpPr>
        <p:spPr>
          <a:xfrm>
            <a:off x="645359" y="1331548"/>
            <a:ext cx="10789790" cy="4162678"/>
          </a:xfrm>
          <a:prstGeom prst="rect">
            <a:avLst/>
          </a:prstGeom>
        </p:spPr>
        <p:txBody>
          <a:bodyPr wrap="square">
            <a:spAutoFit/>
          </a:bodyPr>
          <a:lstStyle/>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a:sym typeface="Montserrat"/>
              </a:rPr>
              <a:t>Уменьшение размерности</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Метод Главных Компонент</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Ковариационная Матрица</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Собственные значения и Собственные вектора </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Объясненная дисперсия</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Метод Главных Компонент в </a:t>
            </a:r>
            <a:r>
              <a:rPr lang="en-US" sz="2000" b="1" dirty="0" err="1">
                <a:solidFill>
                  <a:schemeClr val="bg1"/>
                </a:solidFill>
                <a:latin typeface="Montserrat" panose="020B0604020202020204" charset="-52"/>
                <a:ea typeface="Montserrat"/>
                <a:cs typeface="Montserrat"/>
                <a:sym typeface="Montserrat"/>
              </a:rPr>
              <a:t>scikit</a:t>
            </a:r>
            <a:r>
              <a:rPr lang="en-US" sz="2000" b="1" dirty="0">
                <a:solidFill>
                  <a:schemeClr val="bg1"/>
                </a:solidFill>
                <a:latin typeface="Montserrat" panose="020B0604020202020204" charset="-52"/>
                <a:ea typeface="Montserrat"/>
                <a:cs typeface="Montserrat"/>
                <a:sym typeface="Montserrat"/>
              </a:rPr>
              <a:t>-learn</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Все также </a:t>
            </a:r>
            <a:r>
              <a:rPr lang="en-US" sz="2000" dirty="0">
                <a:solidFill>
                  <a:schemeClr val="bg1"/>
                </a:solidFill>
                <a:latin typeface="Montserrat" panose="020B0604020202020204" charset="-52"/>
                <a:ea typeface="Verdana" panose="020B0604030504040204" pitchFamily="34" charset="0"/>
              </a:rPr>
              <a:t>fit</a:t>
            </a:r>
            <a:endParaRPr lang="ru-RU" sz="2000" dirty="0">
              <a:solidFill>
                <a:schemeClr val="bg1"/>
              </a:solidFill>
              <a:latin typeface="Montserrat" panose="020B0604020202020204" charset="-52"/>
              <a:ea typeface="Verdana" panose="020B0604030504040204" pitchFamily="34" charset="0"/>
            </a:endParaRP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Но на этот раз </a:t>
            </a:r>
            <a:r>
              <a:rPr lang="en-US" sz="2000" dirty="0">
                <a:solidFill>
                  <a:schemeClr val="bg1"/>
                </a:solidFill>
                <a:latin typeface="Montserrat" panose="020B0604020202020204" charset="-52"/>
                <a:ea typeface="Verdana" panose="020B0604030504040204" pitchFamily="34" charset="0"/>
              </a:rPr>
              <a:t>transform</a:t>
            </a:r>
            <a:endParaRPr lang="ru-RU" sz="2000" dirty="0">
              <a:solidFill>
                <a:schemeClr val="bg1"/>
              </a:solidFill>
              <a:latin typeface="Montserrat" panose="020B0604020202020204" charset="-52"/>
              <a:ea typeface="Verdana" panose="020B0604030504040204" pitchFamily="34" charset="0"/>
            </a:endParaRP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a:sym typeface="Montserrat"/>
              </a:rPr>
              <a:t>Сингулярное разложение</a:t>
            </a:r>
          </a:p>
          <a:p>
            <a:pPr marL="342900" lvl="1"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Разложение Произвольной Матрицы</a:t>
            </a:r>
          </a:p>
          <a:p>
            <a:pPr marL="342900" lvl="1" indent="-342900">
              <a:buClr>
                <a:schemeClr val="bg1"/>
              </a:buClr>
              <a:buFont typeface="Arial" panose="020B0604020202020204" pitchFamily="34" charset="0"/>
              <a:buChar char="•"/>
            </a:pPr>
            <a:r>
              <a:rPr lang="ru-RU" sz="2000" dirty="0" err="1">
                <a:solidFill>
                  <a:schemeClr val="bg1"/>
                </a:solidFill>
                <a:latin typeface="Montserrat" panose="020B0604020202020204" charset="-52"/>
                <a:ea typeface="Verdana" panose="020B0604030504040204" pitchFamily="34" charset="0"/>
              </a:rPr>
              <a:t>Псевдообратная</a:t>
            </a:r>
            <a:r>
              <a:rPr lang="ru-RU" sz="2000" dirty="0">
                <a:solidFill>
                  <a:schemeClr val="bg1"/>
                </a:solidFill>
                <a:latin typeface="Montserrat" panose="020B0604020202020204" charset="-52"/>
                <a:ea typeface="Verdana" panose="020B0604030504040204" pitchFamily="34" charset="0"/>
              </a:rPr>
              <a:t> матрица</a:t>
            </a:r>
          </a:p>
        </p:txBody>
      </p:sp>
      <p:pic>
        <p:nvPicPr>
          <p:cNvPr id="10" name="Рисунок 9">
            <a:extLst>
              <a:ext uri="{FF2B5EF4-FFF2-40B4-BE49-F238E27FC236}">
                <a16:creationId xmlns:a16="http://schemas.microsoft.com/office/drawing/2014/main" id="{0791C381-9FA4-4085-A995-69D81B3392B5}"/>
              </a:ext>
            </a:extLst>
          </p:cNvPr>
          <p:cNvPicPr>
            <a:picLocks noChangeAspect="1"/>
          </p:cNvPicPr>
          <p:nvPr/>
        </p:nvPicPr>
        <p:blipFill>
          <a:blip r:embed="rId4"/>
          <a:stretch>
            <a:fillRect/>
          </a:stretch>
        </p:blipFill>
        <p:spPr>
          <a:xfrm>
            <a:off x="7481866" y="573528"/>
            <a:ext cx="3804058" cy="2599440"/>
          </a:xfrm>
          <a:prstGeom prst="rect">
            <a:avLst/>
          </a:prstGeom>
        </p:spPr>
      </p:pic>
      <p:pic>
        <p:nvPicPr>
          <p:cNvPr id="11" name="Рисунок 10">
            <a:extLst>
              <a:ext uri="{FF2B5EF4-FFF2-40B4-BE49-F238E27FC236}">
                <a16:creationId xmlns:a16="http://schemas.microsoft.com/office/drawing/2014/main" id="{07161422-8C32-493A-A76B-200E69E8E6B4}"/>
              </a:ext>
            </a:extLst>
          </p:cNvPr>
          <p:cNvPicPr>
            <a:picLocks noChangeAspect="1"/>
          </p:cNvPicPr>
          <p:nvPr/>
        </p:nvPicPr>
        <p:blipFill>
          <a:blip r:embed="rId5"/>
          <a:stretch>
            <a:fillRect/>
          </a:stretch>
        </p:blipFill>
        <p:spPr>
          <a:xfrm>
            <a:off x="6796624" y="4760180"/>
            <a:ext cx="4584852" cy="1348012"/>
          </a:xfrm>
          <a:prstGeom prst="rect">
            <a:avLst/>
          </a:prstGeom>
        </p:spPr>
      </p:pic>
    </p:spTree>
    <p:extLst>
      <p:ext uri="{BB962C8B-B14F-4D97-AF65-F5344CB8AC3E}">
        <p14:creationId xmlns:p14="http://schemas.microsoft.com/office/powerpoint/2010/main" val="194661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2002104" y="1590588"/>
            <a:ext cx="8215678" cy="1765766"/>
          </a:xfrm>
          <a:prstGeom prst="rect">
            <a:avLst/>
          </a:prstGeom>
          <a:noFill/>
          <a:ln>
            <a:noFill/>
          </a:ln>
        </p:spPr>
        <p:txBody>
          <a:bodyPr spcFirstLastPara="1" wrap="square" lIns="0" tIns="121590" rIns="121590" bIns="121590" anchor="t" anchorCtr="0">
            <a:noAutofit/>
          </a:bodyPr>
          <a:lstStyle/>
          <a:p>
            <a:pPr algn="ctr"/>
            <a:r>
              <a:rPr lang="ru-RU" sz="4000" b="1" dirty="0">
                <a:solidFill>
                  <a:schemeClr val="tx1"/>
                </a:solidFill>
                <a:latin typeface="Montserrat" panose="020B0604020202020204" charset="-52"/>
                <a:ea typeface="Montserrat Black"/>
                <a:cs typeface="Montserrat Black"/>
                <a:sym typeface="Montserrat Black"/>
              </a:rPr>
              <a:t>Кластеризация К-Средних на данных про Машинки </a:t>
            </a:r>
            <a:r>
              <a:rPr lang="en-US" sz="4000" b="1" dirty="0">
                <a:solidFill>
                  <a:schemeClr val="tx1"/>
                </a:solidFill>
                <a:latin typeface="Montserrat" panose="020B0604020202020204" charset="-52"/>
                <a:ea typeface="Montserrat Black"/>
                <a:cs typeface="Montserrat Black"/>
                <a:sym typeface="Montserrat Black"/>
              </a:rPr>
              <a:t>Scikit-learn edition</a:t>
            </a:r>
            <a:endParaRPr lang="ru-RU" sz="4000" b="1" dirty="0">
              <a:solidFill>
                <a:schemeClr val="tx1"/>
              </a:solidFill>
              <a:latin typeface="Montserrat" panose="020B0604020202020204" charset="-52"/>
              <a:ea typeface="Montserrat Black"/>
              <a:cs typeface="Montserrat Black"/>
              <a:sym typeface="Montserrat Black"/>
            </a:endParaRPr>
          </a:p>
          <a:p>
            <a:pPr lvl="0" algn="ctr"/>
            <a:endParaRPr lang="ru-RU" sz="4000" b="1" dirty="0">
              <a:solidFill>
                <a:schemeClr val="tx1"/>
              </a:solidFill>
              <a:latin typeface="Montserrat" panose="020B0604020202020204" charset="-52"/>
              <a:ea typeface="Montserrat Black"/>
              <a:cs typeface="Montserrat Black"/>
              <a:sym typeface="Montserrat Black"/>
            </a:endParaRP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10" name="TextBox 9">
            <a:extLst>
              <a:ext uri="{FF2B5EF4-FFF2-40B4-BE49-F238E27FC236}">
                <a16:creationId xmlns:a16="http://schemas.microsoft.com/office/drawing/2014/main" id="{0189B7A7-BAF1-4B3E-B686-D005E9334873}"/>
              </a:ext>
            </a:extLst>
          </p:cNvPr>
          <p:cNvSpPr txBox="1"/>
          <p:nvPr/>
        </p:nvSpPr>
        <p:spPr>
          <a:xfrm>
            <a:off x="2002104" y="4431478"/>
            <a:ext cx="8296592" cy="954107"/>
          </a:xfrm>
          <a:prstGeom prst="rect">
            <a:avLst/>
          </a:prstGeom>
          <a:noFill/>
        </p:spPr>
        <p:txBody>
          <a:bodyPr wrap="square">
            <a:spAutoFit/>
          </a:bodyPr>
          <a:lstStyle/>
          <a:p>
            <a:r>
              <a:rPr lang="tr-TR" sz="2800" dirty="0">
                <a:hlinkClick r:id="rId4"/>
              </a:rPr>
              <a:t>https://colab.research.google.com/drive/1Wg0X8uBbw3fWz-Tn0rpw_5E7r2r8AlTc?usp=sharing</a:t>
            </a:r>
            <a:r>
              <a:rPr lang="en-US" sz="2800" dirty="0"/>
              <a:t> </a:t>
            </a:r>
            <a:endParaRPr lang="ru-RU" sz="2800" dirty="0"/>
          </a:p>
        </p:txBody>
      </p:sp>
    </p:spTree>
    <p:extLst>
      <p:ext uri="{BB962C8B-B14F-4D97-AF65-F5344CB8AC3E}">
        <p14:creationId xmlns:p14="http://schemas.microsoft.com/office/powerpoint/2010/main" val="303003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Кластеризация к-средних в </a:t>
            </a:r>
            <a:r>
              <a:rPr lang="tr-TR" sz="2261" dirty="0">
                <a:solidFill>
                  <a:schemeClr val="tx1">
                    <a:lumMod val="75000"/>
                    <a:lumOff val="25000"/>
                  </a:schemeClr>
                </a:solidFill>
                <a:latin typeface="Montserrat"/>
                <a:sym typeface="Montserrat"/>
              </a:rPr>
              <a:t>scikit-learn</a:t>
            </a:r>
            <a:endParaRPr lang="ru-RU"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Рефлексия</a:t>
            </a:r>
            <a:endParaRPr sz="2261" b="1" dirty="0">
              <a:solidFill>
                <a:schemeClr val="bg1"/>
              </a:solidFill>
              <a:latin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2.10 Кластеризация </a:t>
            </a:r>
          </a:p>
        </p:txBody>
      </p:sp>
    </p:spTree>
    <p:extLst>
      <p:ext uri="{BB962C8B-B14F-4D97-AF65-F5344CB8AC3E}">
        <p14:creationId xmlns:p14="http://schemas.microsoft.com/office/powerpoint/2010/main" val="2111583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7" name="Google Shape;189;p30"/>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Подведем</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итоги</a:t>
            </a:r>
            <a:r>
              <a:rPr lang="en-US" sz="2394" dirty="0">
                <a:solidFill>
                  <a:srgbClr val="01C601"/>
                </a:solidFill>
                <a:latin typeface="Montserrat Black"/>
                <a:ea typeface="Montserrat Black"/>
                <a:cs typeface="Montserrat Black"/>
                <a:sym typeface="Montserrat Black"/>
              </a:rPr>
              <a:t> </a:t>
            </a:r>
            <a:endParaRPr sz="2394" dirty="0">
              <a:solidFill>
                <a:srgbClr val="01C601"/>
              </a:solidFill>
              <a:latin typeface="Montserrat Black"/>
              <a:ea typeface="Montserrat Black"/>
              <a:cs typeface="Montserrat Black"/>
              <a:sym typeface="Montserrat Black"/>
            </a:endParaRPr>
          </a:p>
        </p:txBody>
      </p:sp>
      <p:sp>
        <p:nvSpPr>
          <p:cNvPr id="3" name="Прямоугольник 2"/>
          <p:cNvSpPr/>
          <p:nvPr/>
        </p:nvSpPr>
        <p:spPr>
          <a:xfrm>
            <a:off x="650442" y="1578040"/>
            <a:ext cx="10789790" cy="4778231"/>
          </a:xfrm>
          <a:prstGeom prst="rect">
            <a:avLst/>
          </a:prstGeom>
        </p:spPr>
        <p:txBody>
          <a:bodyPr wrap="square">
            <a:spAutoFit/>
          </a:bodyPr>
          <a:lstStyle/>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Кластеризация</a:t>
            </a:r>
          </a:p>
          <a:p>
            <a:pPr marL="342900" lvl="1"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НЕ Классификация!</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ea typeface="Montserrat"/>
                <a:cs typeface="Montserrat"/>
                <a:sym typeface="Montserrat"/>
              </a:rPr>
              <a:t>Расстояние</a:t>
            </a:r>
          </a:p>
          <a:p>
            <a:pPr marL="342900" indent="-342900">
              <a:buClr>
                <a:schemeClr val="bg1"/>
              </a:buClr>
              <a:buFont typeface="Arial" panose="020B0604020202020204" pitchFamily="34" charset="0"/>
              <a:buChar char="•"/>
            </a:pPr>
            <a:r>
              <a:rPr lang="ru-RU" sz="2000" i="1" dirty="0">
                <a:solidFill>
                  <a:schemeClr val="bg1"/>
                </a:solidFill>
                <a:latin typeface="Montserrat" panose="020B0604020202020204" charset="-52"/>
                <a:ea typeface="Verdana" panose="020B0604030504040204" pitchFamily="34" charset="0"/>
              </a:rPr>
              <a:t>кружочки</a:t>
            </a:r>
            <a:r>
              <a:rPr lang="ru-RU" sz="2000" dirty="0">
                <a:solidFill>
                  <a:schemeClr val="bg1"/>
                </a:solidFill>
                <a:latin typeface="Montserrat" panose="020B0604020202020204" charset="-52"/>
                <a:ea typeface="Verdana" panose="020B0604030504040204" pitchFamily="34" charset="0"/>
              </a:rPr>
              <a:t>, квадратики, ромбики</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rPr>
              <a:t>Метод кластеризации к-Средних</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Задаем </a:t>
            </a:r>
            <a:r>
              <a:rPr lang="ru-RU" sz="2000" b="1" dirty="0">
                <a:solidFill>
                  <a:schemeClr val="bg1"/>
                </a:solidFill>
                <a:latin typeface="Montserrat" panose="020B0604020202020204" charset="-52"/>
                <a:ea typeface="Verdana" panose="020B0604030504040204" pitchFamily="34" charset="0"/>
              </a:rPr>
              <a:t>к</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Ждем пока Инерция меняется</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Рисуем Метод Локтя и выбираем лучший к</a:t>
            </a:r>
          </a:p>
          <a:p>
            <a:pPr marL="478764" indent="-380019">
              <a:lnSpc>
                <a:spcPct val="115000"/>
              </a:lnSpc>
              <a:spcBef>
                <a:spcPts val="1330"/>
              </a:spcBef>
              <a:buClr>
                <a:schemeClr val="bg1"/>
              </a:buClr>
              <a:buFont typeface="Courier New" panose="02070309020205020404" pitchFamily="49" charset="0"/>
              <a:buChar char="o"/>
            </a:pPr>
            <a:r>
              <a:rPr lang="ru-RU" sz="2000" b="1" dirty="0">
                <a:solidFill>
                  <a:schemeClr val="bg1"/>
                </a:solidFill>
                <a:latin typeface="Montserrat" panose="020B0604020202020204" charset="-52"/>
              </a:rPr>
              <a:t>Метрики кластеризации</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Внутренние (по распределению данных)</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Внешние (по непонятно откуда взявшимся правильным ответам)</a:t>
            </a:r>
          </a:p>
          <a:p>
            <a:pPr marL="342900" indent="-342900">
              <a:buClr>
                <a:schemeClr val="bg1"/>
              </a:buClr>
              <a:buFont typeface="Arial" panose="020B0604020202020204" pitchFamily="34" charset="0"/>
              <a:buChar char="•"/>
            </a:pPr>
            <a:r>
              <a:rPr lang="ru-RU" sz="2000" dirty="0">
                <a:solidFill>
                  <a:schemeClr val="bg1"/>
                </a:solidFill>
                <a:latin typeface="Montserrat" panose="020B0604020202020204" charset="-52"/>
                <a:ea typeface="Verdana" panose="020B0604030504040204" pitchFamily="34" charset="0"/>
              </a:rPr>
              <a:t>Но в целом </a:t>
            </a:r>
            <a:r>
              <a:rPr lang="en-US" sz="2000" dirty="0">
                <a:solidFill>
                  <a:schemeClr val="bg1"/>
                </a:solidFill>
                <a:latin typeface="Montserrat" panose="020B0604020202020204" charset="-52"/>
                <a:ea typeface="Verdana" panose="020B0604030504040204" pitchFamily="34" charset="0"/>
              </a:rPr>
              <a:t>#</a:t>
            </a:r>
            <a:r>
              <a:rPr lang="ru-RU" sz="2000" dirty="0" err="1">
                <a:solidFill>
                  <a:schemeClr val="bg1"/>
                </a:solidFill>
                <a:latin typeface="Montserrat" panose="020B0604020202020204" charset="-52"/>
                <a:ea typeface="Verdana" panose="020B0604030504040204" pitchFamily="34" charset="0"/>
              </a:rPr>
              <a:t>всёсложно</a:t>
            </a:r>
            <a:endParaRPr lang="ru-RU" sz="2000" dirty="0">
              <a:solidFill>
                <a:schemeClr val="bg1"/>
              </a:solidFill>
              <a:latin typeface="Montserrat" panose="020B0604020202020204" charset="-52"/>
              <a:ea typeface="Verdana" panose="020B0604030504040204" pitchFamily="34" charset="0"/>
            </a:endParaRPr>
          </a:p>
          <a:p>
            <a:pPr>
              <a:buClr>
                <a:schemeClr val="bg1"/>
              </a:buClr>
            </a:pPr>
            <a:endParaRPr lang="ru-RU" sz="2000" dirty="0">
              <a:solidFill>
                <a:schemeClr val="bg1"/>
              </a:solidFill>
              <a:latin typeface="Montserrat" panose="020B0604020202020204" charset="-52"/>
              <a:ea typeface="Verdana" panose="020B0604030504040204" pitchFamily="34" charset="0"/>
            </a:endParaRPr>
          </a:p>
        </p:txBody>
      </p:sp>
    </p:spTree>
    <p:extLst>
      <p:ext uri="{BB962C8B-B14F-4D97-AF65-F5344CB8AC3E}">
        <p14:creationId xmlns:p14="http://schemas.microsoft.com/office/powerpoint/2010/main" val="111814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927100" y="2170365"/>
            <a:ext cx="10655300" cy="882547"/>
          </a:xfrm>
          <a:prstGeom prst="rect">
            <a:avLst/>
          </a:prstGeom>
          <a:noFill/>
          <a:ln>
            <a:noFill/>
          </a:ln>
        </p:spPr>
        <p:txBody>
          <a:bodyPr spcFirstLastPara="1" wrap="square" lIns="0" tIns="121590" rIns="121590" bIns="121590" anchor="t" anchorCtr="0">
            <a:noAutofit/>
          </a:bodyPr>
          <a:lstStyle/>
          <a:p>
            <a:pPr lvl="0" algn="ctr"/>
            <a:r>
              <a:rPr lang="ru-RU" sz="3990" b="1" dirty="0">
                <a:solidFill>
                  <a:schemeClr val="tx1"/>
                </a:solidFill>
                <a:latin typeface="Montserrat" panose="020B0604020202020204" charset="-52"/>
                <a:ea typeface="Montserrat Black"/>
                <a:cs typeface="Montserrat Black"/>
                <a:sym typeface="Montserrat Black"/>
              </a:rPr>
              <a:t>Метод 3-2-1</a:t>
            </a:r>
            <a:endParaRPr lang="en-US" sz="3990" b="1" dirty="0">
              <a:solidFill>
                <a:schemeClr val="tx1"/>
              </a:solidFill>
              <a:latin typeface="Montserrat" panose="020B0604020202020204" charset="-52"/>
              <a:ea typeface="Montserrat Black"/>
              <a:cs typeface="Montserrat Black"/>
              <a:sym typeface="Montserrat Black"/>
            </a:endParaRP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8" name="TextBox 7">
            <a:extLst>
              <a:ext uri="{FF2B5EF4-FFF2-40B4-BE49-F238E27FC236}">
                <a16:creationId xmlns:a16="http://schemas.microsoft.com/office/drawing/2014/main" id="{FA6008AB-B25C-432E-A8D9-265D9D15AE65}"/>
              </a:ext>
            </a:extLst>
          </p:cNvPr>
          <p:cNvSpPr txBox="1"/>
          <p:nvPr/>
        </p:nvSpPr>
        <p:spPr>
          <a:xfrm>
            <a:off x="1335024" y="4437518"/>
            <a:ext cx="9537804" cy="523220"/>
          </a:xfrm>
          <a:prstGeom prst="rect">
            <a:avLst/>
          </a:prstGeom>
          <a:noFill/>
        </p:spPr>
        <p:txBody>
          <a:bodyPr wrap="square">
            <a:spAutoFit/>
          </a:bodyPr>
          <a:lstStyle/>
          <a:p>
            <a:r>
              <a:rPr lang="en-US" sz="2800" dirty="0">
                <a:hlinkClick r:id="rId4"/>
              </a:rPr>
              <a:t>https://forms.yandex.ru/u/6369eff5c09c02910cc362de/</a:t>
            </a:r>
            <a:endParaRPr lang="ru-RU" sz="2800" dirty="0"/>
          </a:p>
        </p:txBody>
      </p:sp>
    </p:spTree>
    <p:extLst>
      <p:ext uri="{BB962C8B-B14F-4D97-AF65-F5344CB8AC3E}">
        <p14:creationId xmlns:p14="http://schemas.microsoft.com/office/powerpoint/2010/main" val="128948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9" name="Google Shape;199;p31"/>
          <p:cNvPicPr preferRelativeResize="0"/>
          <p:nvPr/>
        </p:nvPicPr>
        <p:blipFill>
          <a:blip r:embed="rId3">
            <a:alphaModFix/>
          </a:blip>
          <a:stretch>
            <a:fillRect/>
          </a:stretch>
        </p:blipFill>
        <p:spPr>
          <a:xfrm>
            <a:off x="5437275" y="393275"/>
            <a:ext cx="1350977" cy="290494"/>
          </a:xfrm>
          <a:prstGeom prst="rect">
            <a:avLst/>
          </a:prstGeom>
          <a:noFill/>
          <a:ln>
            <a:noFill/>
          </a:ln>
        </p:spPr>
      </p:pic>
      <p:sp>
        <p:nvSpPr>
          <p:cNvPr id="7" name="Google Shape;197;p31"/>
          <p:cNvSpPr txBox="1"/>
          <p:nvPr/>
        </p:nvSpPr>
        <p:spPr>
          <a:xfrm>
            <a:off x="1983319" y="929543"/>
            <a:ext cx="8375419" cy="980738"/>
          </a:xfrm>
          <a:prstGeom prst="rect">
            <a:avLst/>
          </a:prstGeom>
          <a:noFill/>
          <a:ln>
            <a:noFill/>
          </a:ln>
        </p:spPr>
        <p:txBody>
          <a:bodyPr spcFirstLastPara="1" wrap="square" lIns="121590" tIns="121590" rIns="121590" bIns="121590" anchor="t" anchorCtr="0">
            <a:noAutofit/>
          </a:bodyPr>
          <a:lstStyle/>
          <a:p>
            <a:pPr algn="ctr"/>
            <a:r>
              <a:rPr lang="en-US" sz="4788" dirty="0" err="1">
                <a:solidFill>
                  <a:srgbClr val="F3F3F3"/>
                </a:solidFill>
                <a:latin typeface="Montserrat Black"/>
                <a:ea typeface="Montserrat Black"/>
                <a:cs typeface="Montserrat Black"/>
                <a:sym typeface="Montserrat Black"/>
              </a:rPr>
              <a:t>Ваши</a:t>
            </a:r>
            <a:r>
              <a:rPr lang="en-US" sz="4788" dirty="0">
                <a:solidFill>
                  <a:srgbClr val="F3F3F3"/>
                </a:solidFill>
                <a:latin typeface="Montserrat Black"/>
                <a:ea typeface="Montserrat Black"/>
                <a:cs typeface="Montserrat Black"/>
                <a:sym typeface="Montserrat Black"/>
              </a:rPr>
              <a:t> </a:t>
            </a:r>
            <a:r>
              <a:rPr lang="en-US" sz="4788" dirty="0" err="1">
                <a:solidFill>
                  <a:srgbClr val="F3F3F3"/>
                </a:solidFill>
                <a:latin typeface="Montserrat Black"/>
                <a:ea typeface="Montserrat Black"/>
                <a:cs typeface="Montserrat Black"/>
                <a:sym typeface="Montserrat Black"/>
              </a:rPr>
              <a:t>вопросы</a:t>
            </a:r>
            <a:endParaRPr sz="4788" dirty="0">
              <a:latin typeface="Montserrat Black"/>
              <a:ea typeface="Montserrat Black"/>
              <a:cs typeface="Montserrat Black"/>
              <a:sym typeface="Montserrat Black"/>
            </a:endParaRPr>
          </a:p>
        </p:txBody>
      </p:sp>
      <p:sp>
        <p:nvSpPr>
          <p:cNvPr id="8" name="Google Shape;197;p31"/>
          <p:cNvSpPr txBox="1"/>
          <p:nvPr/>
        </p:nvSpPr>
        <p:spPr>
          <a:xfrm>
            <a:off x="1293747" y="2820207"/>
            <a:ext cx="9597571" cy="2222573"/>
          </a:xfrm>
          <a:prstGeom prst="rect">
            <a:avLst/>
          </a:prstGeom>
          <a:noFill/>
          <a:ln>
            <a:noFill/>
          </a:ln>
        </p:spPr>
        <p:txBody>
          <a:bodyPr spcFirstLastPara="1" wrap="square" lIns="121590" tIns="121590" rIns="121590" bIns="121590" anchor="t" anchorCtr="0">
            <a:noAutofit/>
          </a:bodyPr>
          <a:lstStyle/>
          <a:p>
            <a:pPr algn="ctr"/>
            <a:r>
              <a:rPr lang="ru-RU" sz="3200" dirty="0">
                <a:solidFill>
                  <a:srgbClr val="F3F3F3"/>
                </a:solidFill>
                <a:latin typeface="Montserrat Black"/>
                <a:ea typeface="Montserrat Black"/>
                <a:cs typeface="Montserrat Black"/>
                <a:sym typeface="Montserrat Black"/>
              </a:rPr>
              <a:t>Не забудьте </a:t>
            </a:r>
          </a:p>
          <a:p>
            <a:pPr algn="ctr"/>
            <a:r>
              <a:rPr lang="ru-RU" sz="3200" dirty="0">
                <a:solidFill>
                  <a:srgbClr val="F3F3F3"/>
                </a:solidFill>
                <a:latin typeface="Montserrat Black"/>
                <a:ea typeface="Montserrat Black"/>
                <a:cs typeface="Montserrat Black"/>
                <a:sym typeface="Montserrat Black"/>
              </a:rPr>
              <a:t>Оценить Семинар</a:t>
            </a:r>
          </a:p>
          <a:p>
            <a:pPr algn="ctr"/>
            <a:r>
              <a:rPr lang="ru-RU" sz="3200" dirty="0">
                <a:solidFill>
                  <a:srgbClr val="F3F3F3"/>
                </a:solidFill>
                <a:latin typeface="Montserrat Black"/>
                <a:ea typeface="Montserrat Black"/>
                <a:cs typeface="Montserrat Black"/>
                <a:sym typeface="Montserrat Black"/>
              </a:rPr>
              <a:t>на платформе </a:t>
            </a:r>
          </a:p>
          <a:p>
            <a:pPr algn="ctr"/>
            <a:r>
              <a:rPr lang="en-US" sz="3200" dirty="0">
                <a:solidFill>
                  <a:srgbClr val="F3F3F3"/>
                </a:solidFill>
                <a:latin typeface="Montserrat Black"/>
                <a:ea typeface="Montserrat Black"/>
                <a:cs typeface="Montserrat Black"/>
                <a:sym typeface="Montserrat Black"/>
                <a:hlinkClick r:id="rId4"/>
              </a:rPr>
              <a:t>https://lms.skillfactory.ru/</a:t>
            </a:r>
            <a:r>
              <a:rPr lang="en-US" sz="3200" dirty="0">
                <a:solidFill>
                  <a:srgbClr val="F3F3F3"/>
                </a:solidFill>
                <a:latin typeface="Montserrat Black"/>
                <a:ea typeface="Montserrat Black"/>
                <a:cs typeface="Montserrat Black"/>
                <a:sym typeface="Montserrat Black"/>
              </a:rPr>
              <a:t> </a:t>
            </a:r>
            <a:endParaRPr sz="3200" dirty="0">
              <a:latin typeface="Montserrat Black"/>
              <a:ea typeface="Montserrat Black"/>
              <a:cs typeface="Montserrat Black"/>
              <a:sym typeface="Montserrat Black"/>
            </a:endParaRPr>
          </a:p>
        </p:txBody>
      </p:sp>
      <p:sp>
        <p:nvSpPr>
          <p:cNvPr id="9" name="Google Shape;197;p31"/>
          <p:cNvSpPr txBox="1"/>
          <p:nvPr/>
        </p:nvSpPr>
        <p:spPr>
          <a:xfrm>
            <a:off x="1292239" y="5226920"/>
            <a:ext cx="9597571" cy="748367"/>
          </a:xfrm>
          <a:prstGeom prst="rect">
            <a:avLst/>
          </a:prstGeom>
          <a:noFill/>
          <a:ln>
            <a:noFill/>
          </a:ln>
        </p:spPr>
        <p:txBody>
          <a:bodyPr spcFirstLastPara="1" wrap="square" lIns="121590" tIns="121590" rIns="121590" bIns="121590" anchor="t" anchorCtr="0">
            <a:noAutofit/>
          </a:bodyPr>
          <a:lstStyle/>
          <a:p>
            <a:pPr algn="ctr"/>
            <a:r>
              <a:rPr lang="ru-RU" sz="7200" dirty="0">
                <a:solidFill>
                  <a:srgbClr val="F3F3F3"/>
                </a:solidFill>
                <a:latin typeface="Montserrat Black"/>
                <a:ea typeface="Montserrat Black"/>
                <a:cs typeface="Montserrat Black"/>
                <a:sym typeface="Montserrat Black"/>
              </a:rPr>
              <a:t>Спасибо!</a:t>
            </a:r>
            <a:endParaRPr sz="7200" b="1" dirty="0">
              <a:latin typeface="Montserrat Black"/>
              <a:ea typeface="Montserrat Black"/>
              <a:cs typeface="Montserrat Black"/>
              <a:sym typeface="Montserrat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2494755" y="1523367"/>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Есть ли вопросы</a:t>
            </a: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10" name="Google Shape;139;p26">
            <a:extLst>
              <a:ext uri="{FF2B5EF4-FFF2-40B4-BE49-F238E27FC236}">
                <a16:creationId xmlns:a16="http://schemas.microsoft.com/office/drawing/2014/main" id="{5651F600-7461-4DE3-8B0F-37F23E5EB074}"/>
              </a:ext>
            </a:extLst>
          </p:cNvPr>
          <p:cNvSpPr txBox="1"/>
          <p:nvPr/>
        </p:nvSpPr>
        <p:spPr>
          <a:xfrm>
            <a:off x="2494754" y="2405914"/>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Материалы на платформе?</a:t>
            </a:r>
          </a:p>
        </p:txBody>
      </p:sp>
      <p:sp>
        <p:nvSpPr>
          <p:cNvPr id="11" name="Google Shape;139;p26">
            <a:extLst>
              <a:ext uri="{FF2B5EF4-FFF2-40B4-BE49-F238E27FC236}">
                <a16:creationId xmlns:a16="http://schemas.microsoft.com/office/drawing/2014/main" id="{F352840C-215C-4A2B-9783-6E0D0C6BA886}"/>
              </a:ext>
            </a:extLst>
          </p:cNvPr>
          <p:cNvSpPr txBox="1"/>
          <p:nvPr/>
        </p:nvSpPr>
        <p:spPr>
          <a:xfrm>
            <a:off x="2494753" y="3827010"/>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Как там </a:t>
            </a:r>
            <a:r>
              <a:rPr lang="en-US" sz="3990" b="1" dirty="0">
                <a:solidFill>
                  <a:schemeClr val="tx1"/>
                </a:solidFill>
                <a:latin typeface="Montserrat" panose="020B0604020202020204" charset="-52"/>
                <a:ea typeface="Montserrat Black"/>
                <a:cs typeface="Montserrat Black"/>
                <a:sym typeface="Montserrat Black"/>
              </a:rPr>
              <a:t>Kaggle?</a:t>
            </a:r>
            <a:endParaRPr lang="ru-RU" sz="3990" b="1" dirty="0">
              <a:solidFill>
                <a:schemeClr val="tx1"/>
              </a:solidFill>
              <a:latin typeface="Montserrat" panose="020B0604020202020204" charset="-52"/>
              <a:ea typeface="Montserrat Black"/>
              <a:cs typeface="Montserrat Black"/>
              <a:sym typeface="Montserrat Black"/>
            </a:endParaRPr>
          </a:p>
        </p:txBody>
      </p:sp>
      <p:sp>
        <p:nvSpPr>
          <p:cNvPr id="12" name="Google Shape;139;p26">
            <a:extLst>
              <a:ext uri="{FF2B5EF4-FFF2-40B4-BE49-F238E27FC236}">
                <a16:creationId xmlns:a16="http://schemas.microsoft.com/office/drawing/2014/main" id="{95B40C04-3751-430F-8AEF-A111C0EBE990}"/>
              </a:ext>
            </a:extLst>
          </p:cNvPr>
          <p:cNvSpPr txBox="1"/>
          <p:nvPr/>
        </p:nvSpPr>
        <p:spPr>
          <a:xfrm>
            <a:off x="2494752" y="3112819"/>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Тесты «норм»?</a:t>
            </a:r>
          </a:p>
        </p:txBody>
      </p:sp>
    </p:spTree>
    <p:extLst>
      <p:ext uri="{BB962C8B-B14F-4D97-AF65-F5344CB8AC3E}">
        <p14:creationId xmlns:p14="http://schemas.microsoft.com/office/powerpoint/2010/main" val="36936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650441" y="676939"/>
            <a:ext cx="8058229" cy="882547"/>
          </a:xfrm>
          <a:prstGeom prst="rect">
            <a:avLst/>
          </a:prstGeom>
          <a:noFill/>
          <a:ln>
            <a:noFill/>
          </a:ln>
        </p:spPr>
        <p:txBody>
          <a:bodyPr spcFirstLastPara="1" wrap="square" lIns="0" tIns="121590" rIns="121590" bIns="121590" anchor="t" anchorCtr="0">
            <a:noAutofit/>
          </a:bodyPr>
          <a:lstStyle/>
          <a:p>
            <a:r>
              <a:rPr lang="ru-RU" sz="3990" b="1" dirty="0">
                <a:solidFill>
                  <a:srgbClr val="F3F3F3"/>
                </a:solidFill>
                <a:latin typeface="Montserrat" panose="020B0604020202020204" charset="-52"/>
                <a:ea typeface="Montserrat Black"/>
                <a:cs typeface="Montserrat Black"/>
                <a:sym typeface="Montserrat Black"/>
              </a:rPr>
              <a:t>Структура курса: </a:t>
            </a:r>
            <a:r>
              <a:rPr lang="en-US" sz="3990" dirty="0">
                <a:solidFill>
                  <a:schemeClr val="bg2"/>
                </a:solidFill>
                <a:latin typeface="Montserrat Black"/>
                <a:ea typeface="Montserrat Black"/>
                <a:cs typeface="Montserrat Black"/>
                <a:sym typeface="Montserrat Black"/>
              </a:rPr>
              <a:t>6</a:t>
            </a:r>
            <a:r>
              <a:rPr lang="ru-RU" sz="3990" dirty="0">
                <a:solidFill>
                  <a:schemeClr val="bg2"/>
                </a:solidFill>
                <a:latin typeface="Montserrat Black"/>
                <a:ea typeface="Montserrat Black"/>
                <a:cs typeface="Montserrat Black"/>
                <a:sym typeface="Montserrat Black"/>
              </a:rPr>
              <a:t> недель</a:t>
            </a:r>
            <a:endParaRPr sz="3990" dirty="0">
              <a:solidFill>
                <a:schemeClr val="bg2"/>
              </a:solidFill>
              <a:latin typeface="Montserrat Black"/>
              <a:ea typeface="Montserrat Black"/>
              <a:cs typeface="Montserrat Black"/>
              <a:sym typeface="Montserrat Black"/>
            </a:endParaRPr>
          </a:p>
        </p:txBody>
      </p:sp>
      <p:sp>
        <p:nvSpPr>
          <p:cNvPr id="140" name="Google Shape;140;p26"/>
          <p:cNvSpPr txBox="1"/>
          <p:nvPr/>
        </p:nvSpPr>
        <p:spPr>
          <a:xfrm>
            <a:off x="508407" y="2028987"/>
            <a:ext cx="1732723" cy="731146"/>
          </a:xfrm>
          <a:prstGeom prst="rect">
            <a:avLst/>
          </a:prstGeom>
          <a:noFill/>
          <a:ln>
            <a:noFill/>
          </a:ln>
        </p:spPr>
        <p:txBody>
          <a:bodyPr spcFirstLastPara="1" wrap="square" lIns="0" tIns="0" rIns="121590" bIns="121590" anchor="t" anchorCtr="0">
            <a:noAutofit/>
          </a:bodyPr>
          <a:lstStyle/>
          <a:p>
            <a:pPr algn="ctr">
              <a:lnSpc>
                <a:spcPct val="141818"/>
              </a:lnSpc>
              <a:spcBef>
                <a:spcPts val="1330"/>
              </a:spcBef>
            </a:pPr>
            <a:r>
              <a:rPr lang="ru-RU" sz="1596" dirty="0">
                <a:solidFill>
                  <a:srgbClr val="FFFFFF"/>
                </a:solidFill>
                <a:latin typeface="Montserrat"/>
                <a:ea typeface="Montserrat"/>
                <a:cs typeface="Montserrat"/>
                <a:sym typeface="Montserrat"/>
              </a:rPr>
              <a:t>Введение</a:t>
            </a:r>
            <a:endParaRPr sz="1596" dirty="0">
              <a:solidFill>
                <a:srgbClr val="FFFFFF"/>
              </a:solidFill>
              <a:latin typeface="Montserrat"/>
              <a:ea typeface="Montserrat"/>
              <a:cs typeface="Montserrat"/>
              <a:sym typeface="Montserrat"/>
            </a:endParaRPr>
          </a:p>
        </p:txBody>
      </p:sp>
      <p:cxnSp>
        <p:nvCxnSpPr>
          <p:cNvPr id="141" name="Google Shape;141;p26"/>
          <p:cNvCxnSpPr/>
          <p:nvPr/>
        </p:nvCxnSpPr>
        <p:spPr>
          <a:xfrm>
            <a:off x="650441" y="2944550"/>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148" name="Google Shape;148;p26"/>
          <p:cNvSpPr/>
          <p:nvPr/>
        </p:nvSpPr>
        <p:spPr>
          <a:xfrm>
            <a:off x="1058145"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1</a:t>
            </a:r>
            <a:endParaRPr sz="2487" dirty="0">
              <a:solidFill>
                <a:schemeClr val="bg1"/>
              </a:solidFill>
            </a:endParaRPr>
          </a:p>
        </p:txBody>
      </p:sp>
      <p:sp>
        <p:nvSpPr>
          <p:cNvPr id="149" name="Google Shape;149;p26"/>
          <p:cNvSpPr/>
          <p:nvPr/>
        </p:nvSpPr>
        <p:spPr>
          <a:xfrm>
            <a:off x="2962619"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2</a:t>
            </a:r>
            <a:endParaRPr sz="2487" dirty="0">
              <a:solidFill>
                <a:schemeClr val="bg1"/>
              </a:solidFill>
            </a:endParaRPr>
          </a:p>
        </p:txBody>
      </p:sp>
      <p:sp>
        <p:nvSpPr>
          <p:cNvPr id="150" name="Google Shape;150;p26"/>
          <p:cNvSpPr/>
          <p:nvPr/>
        </p:nvSpPr>
        <p:spPr>
          <a:xfrm>
            <a:off x="4785300" y="2823212"/>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3</a:t>
            </a:r>
            <a:endParaRPr sz="2487" dirty="0">
              <a:solidFill>
                <a:schemeClr val="bg1"/>
              </a:solidFill>
            </a:endParaRPr>
          </a:p>
        </p:txBody>
      </p:sp>
      <p:sp>
        <p:nvSpPr>
          <p:cNvPr id="151" name="Google Shape;151;p26"/>
          <p:cNvSpPr/>
          <p:nvPr/>
        </p:nvSpPr>
        <p:spPr>
          <a:xfrm>
            <a:off x="6691067" y="2823213"/>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4</a:t>
            </a:r>
            <a:endParaRPr sz="2487" dirty="0">
              <a:solidFill>
                <a:schemeClr val="bg1"/>
              </a:solidFill>
            </a:endParaRPr>
          </a:p>
        </p:txBody>
      </p:sp>
      <p:sp>
        <p:nvSpPr>
          <p:cNvPr id="152" name="Google Shape;152;p26"/>
          <p:cNvSpPr txBox="1"/>
          <p:nvPr/>
        </p:nvSpPr>
        <p:spPr>
          <a:xfrm>
            <a:off x="353635" y="3404902"/>
            <a:ext cx="1780255" cy="650912"/>
          </a:xfrm>
          <a:prstGeom prst="rect">
            <a:avLst/>
          </a:prstGeom>
          <a:noFill/>
          <a:ln>
            <a:noFill/>
          </a:ln>
        </p:spPr>
        <p:txBody>
          <a:bodyPr spcFirstLastPara="1" wrap="square" lIns="0" tIns="0" rIns="121590" bIns="121590" anchor="t" anchorCtr="0">
            <a:noAutofit/>
          </a:bodyPr>
          <a:lstStyle/>
          <a:p>
            <a:pPr algn="ctr"/>
            <a:r>
              <a:rPr lang="ru-RU" sz="1596" dirty="0">
                <a:solidFill>
                  <a:srgbClr val="F0F0F0"/>
                </a:solidFill>
                <a:latin typeface="Montserrat"/>
                <a:ea typeface="Montserrat"/>
                <a:cs typeface="Montserrat"/>
                <a:sym typeface="Montserrat"/>
              </a:rPr>
              <a:t>Введение</a:t>
            </a:r>
          </a:p>
          <a:p>
            <a:pPr algn="ctr"/>
            <a:r>
              <a:rPr lang="ru-RU" sz="1596" dirty="0">
                <a:solidFill>
                  <a:srgbClr val="F0F0F0"/>
                </a:solidFill>
                <a:latin typeface="Montserrat"/>
                <a:ea typeface="Montserrat"/>
                <a:cs typeface="Montserrat"/>
                <a:sym typeface="Montserrat"/>
              </a:rPr>
              <a:t>Ключевые понятия</a:t>
            </a:r>
          </a:p>
          <a:p>
            <a:pPr algn="ctr"/>
            <a:endParaRPr sz="1596" dirty="0">
              <a:solidFill>
                <a:srgbClr val="F0F0F0"/>
              </a:solidFill>
              <a:latin typeface="Montserrat"/>
              <a:ea typeface="Montserrat"/>
              <a:cs typeface="Montserrat"/>
              <a:sym typeface="Montserrat"/>
            </a:endParaRPr>
          </a:p>
        </p:txBody>
      </p:sp>
      <p:sp>
        <p:nvSpPr>
          <p:cNvPr id="156" name="Google Shape;156;p26"/>
          <p:cNvSpPr/>
          <p:nvPr/>
        </p:nvSpPr>
        <p:spPr>
          <a:xfrm>
            <a:off x="10440865"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6</a:t>
            </a:r>
            <a:endParaRPr sz="2487" dirty="0">
              <a:solidFill>
                <a:schemeClr val="bg1"/>
              </a:solidFill>
            </a:endParaRPr>
          </a:p>
        </p:txBody>
      </p:sp>
      <p:sp>
        <p:nvSpPr>
          <p:cNvPr id="23" name="Google Shape;140;p26"/>
          <p:cNvSpPr txBox="1"/>
          <p:nvPr/>
        </p:nvSpPr>
        <p:spPr>
          <a:xfrm>
            <a:off x="1982710" y="1936291"/>
            <a:ext cx="2154724" cy="648584"/>
          </a:xfrm>
          <a:prstGeom prst="rect">
            <a:avLst/>
          </a:prstGeom>
          <a:noFill/>
          <a:ln>
            <a:noFill/>
          </a:ln>
        </p:spPr>
        <p:txBody>
          <a:bodyPr spcFirstLastPara="1" wrap="square" lIns="0" tIns="0" rIns="121590" bIns="121590" anchor="t" anchorCtr="0">
            <a:noAutofit/>
          </a:bodyPr>
          <a:lstStyle/>
          <a:p>
            <a:pPr algn="ctr">
              <a:spcBef>
                <a:spcPts val="1330"/>
              </a:spcBef>
            </a:pPr>
            <a:r>
              <a:rPr lang="ru-RU" sz="1596" dirty="0">
                <a:solidFill>
                  <a:schemeClr val="bg1"/>
                </a:solidFill>
                <a:latin typeface="Montserrat"/>
                <a:ea typeface="Montserrat"/>
                <a:cs typeface="Montserrat"/>
                <a:sym typeface="Montserrat"/>
              </a:rPr>
              <a:t>Работа с данными</a:t>
            </a:r>
            <a:endParaRPr sz="1596" dirty="0">
              <a:solidFill>
                <a:schemeClr val="bg1"/>
              </a:solidFill>
              <a:latin typeface="Montserrat"/>
              <a:ea typeface="Montserrat"/>
              <a:cs typeface="Montserrat"/>
              <a:sym typeface="Montserrat"/>
            </a:endParaRPr>
          </a:p>
        </p:txBody>
      </p:sp>
      <p:sp>
        <p:nvSpPr>
          <p:cNvPr id="24" name="Google Shape;140;p26"/>
          <p:cNvSpPr txBox="1"/>
          <p:nvPr/>
        </p:nvSpPr>
        <p:spPr>
          <a:xfrm>
            <a:off x="4076464" y="1518752"/>
            <a:ext cx="1884948" cy="618182"/>
          </a:xfrm>
          <a:prstGeom prst="rect">
            <a:avLst/>
          </a:prstGeom>
          <a:noFill/>
          <a:ln>
            <a:noFill/>
          </a:ln>
        </p:spPr>
        <p:txBody>
          <a:bodyPr spcFirstLastPara="1" wrap="square" lIns="0" tIns="0" rIns="121590" bIns="121590" anchor="t" anchorCtr="0">
            <a:noAutofit/>
          </a:bodyPr>
          <a:lstStyle/>
          <a:p>
            <a:pPr algn="ctr">
              <a:spcBef>
                <a:spcPts val="1330"/>
              </a:spcBef>
            </a:pPr>
            <a:r>
              <a:rPr lang="en-US" sz="1596" dirty="0">
                <a:solidFill>
                  <a:schemeClr val="bg1"/>
                </a:solidFill>
                <a:latin typeface="Montserrat"/>
                <a:ea typeface="Montserrat"/>
                <a:cs typeface="Montserrat"/>
                <a:sym typeface="Montserrat"/>
              </a:rPr>
              <a:t>Supervised Learning </a:t>
            </a:r>
            <a:r>
              <a:rPr lang="ru-RU" sz="1596" dirty="0">
                <a:solidFill>
                  <a:schemeClr val="bg1"/>
                </a:solidFill>
                <a:latin typeface="Montserrat"/>
                <a:ea typeface="Montserrat"/>
                <a:cs typeface="Montserrat"/>
                <a:sym typeface="Montserrat"/>
              </a:rPr>
              <a:t>Линейная Регрессия</a:t>
            </a:r>
            <a:endParaRPr sz="1596" dirty="0">
              <a:solidFill>
                <a:schemeClr val="bg1"/>
              </a:solidFill>
              <a:latin typeface="Montserrat"/>
              <a:ea typeface="Montserrat"/>
              <a:cs typeface="Montserrat"/>
              <a:sym typeface="Montserrat"/>
            </a:endParaRPr>
          </a:p>
        </p:txBody>
      </p:sp>
      <p:sp>
        <p:nvSpPr>
          <p:cNvPr id="25" name="Google Shape;140;p26"/>
          <p:cNvSpPr txBox="1"/>
          <p:nvPr/>
        </p:nvSpPr>
        <p:spPr>
          <a:xfrm>
            <a:off x="5826497" y="1511186"/>
            <a:ext cx="1959483" cy="901938"/>
          </a:xfrm>
          <a:prstGeom prst="rect">
            <a:avLst/>
          </a:prstGeom>
          <a:noFill/>
          <a:ln>
            <a:noFill/>
          </a:ln>
        </p:spPr>
        <p:txBody>
          <a:bodyPr spcFirstLastPara="1" wrap="square" lIns="0" tIns="0" rIns="121590" bIns="121590" anchor="t" anchorCtr="0">
            <a:noAutofit/>
          </a:bodyPr>
          <a:lstStyle/>
          <a:p>
            <a:pPr algn="ctr">
              <a:spcBef>
                <a:spcPts val="1330"/>
              </a:spcBef>
            </a:pPr>
            <a:r>
              <a:rPr lang="en-US" sz="1596" dirty="0">
                <a:solidFill>
                  <a:schemeClr val="bg1"/>
                </a:solidFill>
                <a:latin typeface="Montserrat"/>
                <a:ea typeface="Montserrat"/>
                <a:cs typeface="Montserrat"/>
                <a:sym typeface="Montserrat"/>
              </a:rPr>
              <a:t>Supervised Learning </a:t>
            </a:r>
            <a:r>
              <a:rPr lang="ru-RU" sz="1596" dirty="0">
                <a:solidFill>
                  <a:schemeClr val="bg1"/>
                </a:solidFill>
                <a:latin typeface="Montserrat"/>
                <a:ea typeface="Montserrat"/>
                <a:cs typeface="Montserrat"/>
                <a:sym typeface="Montserrat"/>
              </a:rPr>
              <a:t>Логистическая регрессия</a:t>
            </a:r>
            <a:endParaRPr sz="1596" dirty="0">
              <a:solidFill>
                <a:schemeClr val="bg1"/>
              </a:solidFill>
              <a:latin typeface="Montserrat"/>
              <a:ea typeface="Montserrat"/>
              <a:cs typeface="Montserrat"/>
              <a:sym typeface="Montserrat"/>
            </a:endParaRPr>
          </a:p>
        </p:txBody>
      </p:sp>
      <p:sp>
        <p:nvSpPr>
          <p:cNvPr id="26" name="Google Shape;140;p26"/>
          <p:cNvSpPr txBox="1"/>
          <p:nvPr/>
        </p:nvSpPr>
        <p:spPr>
          <a:xfrm>
            <a:off x="7943834" y="1862111"/>
            <a:ext cx="1732723" cy="952608"/>
          </a:xfrm>
          <a:prstGeom prst="rect">
            <a:avLst/>
          </a:prstGeom>
          <a:noFill/>
          <a:ln>
            <a:noFill/>
          </a:ln>
        </p:spPr>
        <p:txBody>
          <a:bodyPr spcFirstLastPara="1" wrap="square" lIns="0" tIns="0" rIns="121590" bIns="121590" anchor="t" anchorCtr="0">
            <a:noAutofit/>
          </a:bodyPr>
          <a:lstStyle/>
          <a:p>
            <a:pPr algn="ctr">
              <a:spcBef>
                <a:spcPts val="1330"/>
              </a:spcBef>
            </a:pPr>
            <a:r>
              <a:rPr lang="en-US" sz="1596" dirty="0">
                <a:solidFill>
                  <a:schemeClr val="bg1"/>
                </a:solidFill>
                <a:latin typeface="Montserrat"/>
                <a:ea typeface="Montserrat"/>
                <a:cs typeface="Montserrat"/>
                <a:sym typeface="Montserrat"/>
              </a:rPr>
              <a:t>Unsupervised Learning</a:t>
            </a:r>
            <a:endParaRPr sz="1596" dirty="0">
              <a:solidFill>
                <a:schemeClr val="bg1"/>
              </a:solidFill>
              <a:latin typeface="Montserrat"/>
              <a:ea typeface="Montserrat"/>
              <a:cs typeface="Montserrat"/>
              <a:sym typeface="Montserrat"/>
            </a:endParaRPr>
          </a:p>
        </p:txBody>
      </p:sp>
      <p:sp>
        <p:nvSpPr>
          <p:cNvPr id="27" name="Google Shape;152;p26"/>
          <p:cNvSpPr txBox="1"/>
          <p:nvPr/>
        </p:nvSpPr>
        <p:spPr>
          <a:xfrm>
            <a:off x="263101" y="4966782"/>
            <a:ext cx="1909731" cy="1005606"/>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Основы линейной алгебры, мат. анализа и типы данных</a:t>
            </a:r>
            <a:endParaRPr sz="1596" dirty="0">
              <a:solidFill>
                <a:schemeClr val="bg1"/>
              </a:solidFill>
              <a:latin typeface="Montserrat"/>
              <a:ea typeface="Montserrat"/>
              <a:cs typeface="Montserrat"/>
              <a:sym typeface="Montserrat"/>
            </a:endParaRPr>
          </a:p>
        </p:txBody>
      </p:sp>
      <p:sp>
        <p:nvSpPr>
          <p:cNvPr id="28" name="Google Shape;152;p26"/>
          <p:cNvSpPr txBox="1"/>
          <p:nvPr/>
        </p:nvSpPr>
        <p:spPr>
          <a:xfrm>
            <a:off x="2098318" y="3396930"/>
            <a:ext cx="1568336" cy="650912"/>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Начальные шаги работы с данными. Введение в </a:t>
            </a:r>
            <a:r>
              <a:rPr lang="ru-RU" sz="1596" dirty="0" err="1">
                <a:solidFill>
                  <a:schemeClr val="bg1"/>
                </a:solidFill>
                <a:latin typeface="Montserrat"/>
                <a:ea typeface="Montserrat"/>
                <a:cs typeface="Montserrat"/>
                <a:sym typeface="Montserrat"/>
              </a:rPr>
              <a:t>Pandas</a:t>
            </a:r>
            <a:endParaRPr sz="1596" dirty="0">
              <a:solidFill>
                <a:schemeClr val="bg1"/>
              </a:solidFill>
              <a:latin typeface="Montserrat"/>
              <a:ea typeface="Montserrat"/>
              <a:cs typeface="Montserrat"/>
              <a:sym typeface="Montserrat"/>
            </a:endParaRPr>
          </a:p>
        </p:txBody>
      </p:sp>
      <p:sp>
        <p:nvSpPr>
          <p:cNvPr id="29" name="Google Shape;152;p26"/>
          <p:cNvSpPr txBox="1"/>
          <p:nvPr/>
        </p:nvSpPr>
        <p:spPr>
          <a:xfrm>
            <a:off x="2065868" y="5181904"/>
            <a:ext cx="2053459" cy="1005606"/>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Предварительная обработка данных</a:t>
            </a:r>
            <a:endParaRPr sz="1596" dirty="0">
              <a:solidFill>
                <a:schemeClr val="bg1"/>
              </a:solidFill>
              <a:latin typeface="Montserrat"/>
              <a:ea typeface="Montserrat"/>
              <a:cs typeface="Montserrat"/>
              <a:sym typeface="Montserrat"/>
            </a:endParaRPr>
          </a:p>
        </p:txBody>
      </p:sp>
      <p:sp>
        <p:nvSpPr>
          <p:cNvPr id="30" name="Google Shape;152;p26"/>
          <p:cNvSpPr txBox="1"/>
          <p:nvPr/>
        </p:nvSpPr>
        <p:spPr>
          <a:xfrm>
            <a:off x="4286881" y="3323420"/>
            <a:ext cx="1742727" cy="650912"/>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Алгоритм линейной регрессии. База (своими руками)</a:t>
            </a:r>
            <a:r>
              <a:rPr lang="ru-RU" sz="1596" dirty="0">
                <a:solidFill>
                  <a:schemeClr val="tx1">
                    <a:lumMod val="90000"/>
                    <a:lumOff val="10000"/>
                  </a:schemeClr>
                </a:solidFill>
                <a:latin typeface="Montserrat"/>
                <a:ea typeface="Montserrat"/>
                <a:cs typeface="Montserrat"/>
                <a:sym typeface="Montserrat"/>
              </a:rPr>
              <a:t> </a:t>
            </a:r>
            <a:r>
              <a:rPr lang="ru-RU" sz="1596" dirty="0">
                <a:solidFill>
                  <a:schemeClr val="bg1"/>
                </a:solidFill>
                <a:latin typeface="Montserrat"/>
                <a:ea typeface="Montserrat"/>
                <a:cs typeface="Montserrat"/>
                <a:sym typeface="Montserrat"/>
              </a:rPr>
              <a:t>Метрики регрессии </a:t>
            </a:r>
          </a:p>
        </p:txBody>
      </p:sp>
      <p:sp>
        <p:nvSpPr>
          <p:cNvPr id="31" name="Google Shape;152;p26"/>
          <p:cNvSpPr txBox="1"/>
          <p:nvPr/>
        </p:nvSpPr>
        <p:spPr>
          <a:xfrm>
            <a:off x="3920151" y="5148260"/>
            <a:ext cx="2227153" cy="1005606"/>
          </a:xfrm>
          <a:prstGeom prst="rect">
            <a:avLst/>
          </a:prstGeom>
          <a:noFill/>
          <a:ln>
            <a:noFill/>
          </a:ln>
        </p:spPr>
        <p:txBody>
          <a:bodyPr spcFirstLastPara="1" wrap="square" lIns="0" tIns="0" rIns="121590" bIns="121590" anchor="t" anchorCtr="0">
            <a:noAutofit/>
          </a:bodyPr>
          <a:lstStyle/>
          <a:p>
            <a:pPr algn="ctr"/>
            <a:endParaRPr lang="en-US" sz="1596" dirty="0">
              <a:solidFill>
                <a:schemeClr val="bg1"/>
              </a:solidFill>
              <a:latin typeface="Montserrat"/>
              <a:ea typeface="Montserrat"/>
              <a:cs typeface="Montserrat"/>
              <a:sym typeface="Montserrat"/>
            </a:endParaRPr>
          </a:p>
          <a:p>
            <a:pPr algn="ctr"/>
            <a:r>
              <a:rPr lang="ru-RU" sz="1596" dirty="0">
                <a:solidFill>
                  <a:schemeClr val="bg1"/>
                </a:solidFill>
                <a:latin typeface="Montserrat"/>
                <a:ea typeface="Montserrat"/>
                <a:cs typeface="Montserrat"/>
                <a:sym typeface="Montserrat"/>
              </a:rPr>
              <a:t>Регуляризация, Линейная Регрессия </a:t>
            </a:r>
            <a:r>
              <a:rPr lang="ru-RU" sz="1596" dirty="0" err="1">
                <a:solidFill>
                  <a:schemeClr val="bg1"/>
                </a:solidFill>
                <a:latin typeface="Montserrat"/>
                <a:ea typeface="Montserrat"/>
                <a:cs typeface="Montserrat"/>
                <a:sym typeface="Montserrat"/>
              </a:rPr>
              <a:t>scikit-learn</a:t>
            </a:r>
            <a:endParaRPr sz="1596" dirty="0">
              <a:solidFill>
                <a:schemeClr val="bg1"/>
              </a:solidFill>
              <a:latin typeface="Montserrat"/>
              <a:ea typeface="Montserrat"/>
              <a:cs typeface="Montserrat"/>
              <a:sym typeface="Montserrat"/>
            </a:endParaRPr>
          </a:p>
        </p:txBody>
      </p:sp>
      <p:sp>
        <p:nvSpPr>
          <p:cNvPr id="32" name="Google Shape;152;p26"/>
          <p:cNvSpPr txBox="1"/>
          <p:nvPr/>
        </p:nvSpPr>
        <p:spPr>
          <a:xfrm>
            <a:off x="6029608" y="3268427"/>
            <a:ext cx="1928389" cy="650912"/>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Алгоритм логистической регрессии. Метрики классификации</a:t>
            </a:r>
            <a:endParaRPr sz="1596" dirty="0">
              <a:solidFill>
                <a:schemeClr val="bg1"/>
              </a:solidFill>
              <a:latin typeface="Montserrat"/>
              <a:ea typeface="Montserrat"/>
              <a:cs typeface="Montserrat"/>
              <a:sym typeface="Montserrat"/>
            </a:endParaRPr>
          </a:p>
        </p:txBody>
      </p:sp>
      <p:sp>
        <p:nvSpPr>
          <p:cNvPr id="33" name="Google Shape;152;p26"/>
          <p:cNvSpPr txBox="1"/>
          <p:nvPr/>
        </p:nvSpPr>
        <p:spPr>
          <a:xfrm>
            <a:off x="6019047" y="5323141"/>
            <a:ext cx="2103326" cy="1005606"/>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База (своими руками) Логистическая регрессия </a:t>
            </a:r>
            <a:r>
              <a:rPr lang="ru-RU" sz="1596" dirty="0" err="1">
                <a:solidFill>
                  <a:schemeClr val="bg1"/>
                </a:solidFill>
                <a:latin typeface="Montserrat"/>
                <a:ea typeface="Montserrat"/>
                <a:cs typeface="Montserrat"/>
                <a:sym typeface="Montserrat"/>
              </a:rPr>
              <a:t>scikit-learn</a:t>
            </a:r>
            <a:r>
              <a:rPr lang="ru-RU" sz="1596" dirty="0">
                <a:solidFill>
                  <a:schemeClr val="bg1"/>
                </a:solidFill>
                <a:latin typeface="Montserrat"/>
                <a:ea typeface="Montserrat"/>
                <a:cs typeface="Montserrat"/>
                <a:sym typeface="Montserrat"/>
              </a:rPr>
              <a:t> . </a:t>
            </a:r>
          </a:p>
        </p:txBody>
      </p:sp>
      <p:sp>
        <p:nvSpPr>
          <p:cNvPr id="34" name="Google Shape;152;p26"/>
          <p:cNvSpPr txBox="1"/>
          <p:nvPr/>
        </p:nvSpPr>
        <p:spPr>
          <a:xfrm>
            <a:off x="7785981" y="3270589"/>
            <a:ext cx="2109458" cy="1046143"/>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Уменьшение размерности. Метод главных компонент</a:t>
            </a:r>
            <a:endParaRPr sz="1596" dirty="0">
              <a:solidFill>
                <a:schemeClr val="bg1"/>
              </a:solidFill>
              <a:latin typeface="Montserrat"/>
              <a:ea typeface="Montserrat"/>
              <a:cs typeface="Montserrat"/>
              <a:sym typeface="Montserrat"/>
            </a:endParaRPr>
          </a:p>
        </p:txBody>
      </p:sp>
      <p:sp>
        <p:nvSpPr>
          <p:cNvPr id="35" name="Google Shape;152;p26"/>
          <p:cNvSpPr txBox="1"/>
          <p:nvPr/>
        </p:nvSpPr>
        <p:spPr>
          <a:xfrm>
            <a:off x="7943834" y="5132986"/>
            <a:ext cx="1897283" cy="1005606"/>
          </a:xfrm>
          <a:prstGeom prst="rect">
            <a:avLst/>
          </a:prstGeom>
          <a:noFill/>
          <a:ln>
            <a:noFill/>
          </a:ln>
        </p:spPr>
        <p:txBody>
          <a:bodyPr spcFirstLastPara="1" wrap="square" lIns="0" tIns="0" rIns="121590" bIns="121590" anchor="t" anchorCtr="0">
            <a:noAutofit/>
          </a:bodyPr>
          <a:lstStyle/>
          <a:p>
            <a:pPr algn="ctr"/>
            <a:r>
              <a:rPr lang="ru-RU" sz="1596" b="1" dirty="0">
                <a:solidFill>
                  <a:schemeClr val="bg1"/>
                </a:solidFill>
                <a:latin typeface="Montserrat"/>
                <a:ea typeface="Montserrat"/>
                <a:cs typeface="Montserrat"/>
                <a:sym typeface="Montserrat"/>
              </a:rPr>
              <a:t>Кластеризация. Метод к-средних</a:t>
            </a:r>
            <a:endParaRPr sz="1596" b="1" dirty="0">
              <a:solidFill>
                <a:schemeClr val="bg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36" name="Google Shape;140;p26"/>
          <p:cNvSpPr txBox="1"/>
          <p:nvPr/>
        </p:nvSpPr>
        <p:spPr>
          <a:xfrm>
            <a:off x="9915979" y="1742907"/>
            <a:ext cx="1732723" cy="952608"/>
          </a:xfrm>
          <a:prstGeom prst="rect">
            <a:avLst/>
          </a:prstGeom>
          <a:noFill/>
          <a:ln>
            <a:noFill/>
          </a:ln>
        </p:spPr>
        <p:txBody>
          <a:bodyPr spcFirstLastPara="1" wrap="square" lIns="0" tIns="0" rIns="121590" bIns="121590" anchor="t" anchorCtr="0">
            <a:noAutofit/>
          </a:bodyPr>
          <a:lstStyle/>
          <a:p>
            <a:pPr algn="ctr">
              <a:spcBef>
                <a:spcPts val="1330"/>
              </a:spcBef>
            </a:pPr>
            <a:r>
              <a:rPr lang="ru-RU" sz="1596" dirty="0">
                <a:solidFill>
                  <a:schemeClr val="tx1">
                    <a:lumMod val="90000"/>
                    <a:lumOff val="10000"/>
                  </a:schemeClr>
                </a:solidFill>
                <a:latin typeface="Montserrat"/>
                <a:ea typeface="Montserrat"/>
                <a:cs typeface="Montserrat"/>
                <a:sym typeface="Montserrat"/>
              </a:rPr>
              <a:t>Итоги за семестр</a:t>
            </a:r>
            <a:endParaRPr sz="1596" dirty="0">
              <a:solidFill>
                <a:schemeClr val="tx1">
                  <a:lumMod val="90000"/>
                  <a:lumOff val="10000"/>
                </a:schemeClr>
              </a:solidFill>
              <a:latin typeface="Montserrat"/>
              <a:ea typeface="Montserrat"/>
              <a:cs typeface="Montserrat"/>
              <a:sym typeface="Montserrat"/>
            </a:endParaRPr>
          </a:p>
        </p:txBody>
      </p:sp>
      <p:sp>
        <p:nvSpPr>
          <p:cNvPr id="38" name="Google Shape;152;p26"/>
          <p:cNvSpPr txBox="1"/>
          <p:nvPr/>
        </p:nvSpPr>
        <p:spPr>
          <a:xfrm>
            <a:off x="9757209" y="3169492"/>
            <a:ext cx="2066618" cy="1046143"/>
          </a:xfrm>
          <a:prstGeom prst="rect">
            <a:avLst/>
          </a:prstGeom>
          <a:noFill/>
          <a:ln>
            <a:noFill/>
          </a:ln>
        </p:spPr>
        <p:txBody>
          <a:bodyPr spcFirstLastPara="1" wrap="square" lIns="0" tIns="0" rIns="121590" bIns="121590" anchor="t" anchorCtr="0">
            <a:noAutofit/>
          </a:bodyPr>
          <a:lstStyle/>
          <a:p>
            <a:pPr algn="ctr"/>
            <a:r>
              <a:rPr lang="ru-RU" sz="1596" dirty="0">
                <a:solidFill>
                  <a:schemeClr val="tx1">
                    <a:lumMod val="90000"/>
                    <a:lumOff val="10000"/>
                  </a:schemeClr>
                </a:solidFill>
                <a:latin typeface="Montserrat"/>
                <a:ea typeface="Montserrat"/>
                <a:cs typeface="Montserrat"/>
                <a:sym typeface="Montserrat"/>
              </a:rPr>
              <a:t>Отбор </a:t>
            </a:r>
            <a:r>
              <a:rPr lang="ru-RU" sz="1596" dirty="0" err="1">
                <a:solidFill>
                  <a:schemeClr val="tx1">
                    <a:lumMod val="90000"/>
                    <a:lumOff val="10000"/>
                  </a:schemeClr>
                </a:solidFill>
                <a:latin typeface="Montserrat"/>
                <a:ea typeface="Montserrat"/>
                <a:cs typeface="Montserrat"/>
                <a:sym typeface="Montserrat"/>
              </a:rPr>
              <a:t>гиперпараметров</a:t>
            </a:r>
            <a:r>
              <a:rPr lang="ru-RU" sz="1596" dirty="0">
                <a:solidFill>
                  <a:schemeClr val="tx1">
                    <a:lumMod val="90000"/>
                    <a:lumOff val="10000"/>
                  </a:schemeClr>
                </a:solidFill>
                <a:latin typeface="Montserrat"/>
                <a:ea typeface="Montserrat"/>
                <a:cs typeface="Montserrat"/>
                <a:sym typeface="Montserrat"/>
              </a:rPr>
              <a:t> моделей </a:t>
            </a:r>
          </a:p>
          <a:p>
            <a:pPr algn="ctr"/>
            <a:r>
              <a:rPr lang="ru-RU" sz="1596" dirty="0">
                <a:solidFill>
                  <a:schemeClr val="tx1">
                    <a:lumMod val="90000"/>
                    <a:lumOff val="10000"/>
                  </a:schemeClr>
                </a:solidFill>
                <a:latin typeface="Montserrat"/>
                <a:ea typeface="Montserrat"/>
                <a:cs typeface="Montserrat"/>
                <a:sym typeface="Montserrat"/>
              </a:rPr>
              <a:t>. Некоторые прикольные фишки </a:t>
            </a:r>
            <a:r>
              <a:rPr lang="ru-RU" sz="1596" dirty="0" err="1">
                <a:solidFill>
                  <a:schemeClr val="tx1">
                    <a:lumMod val="90000"/>
                    <a:lumOff val="10000"/>
                  </a:schemeClr>
                </a:solidFill>
                <a:latin typeface="Montserrat"/>
                <a:ea typeface="Montserrat"/>
                <a:cs typeface="Montserrat"/>
                <a:sym typeface="Montserrat"/>
              </a:rPr>
              <a:t>scikit-learn</a:t>
            </a:r>
            <a:r>
              <a:rPr lang="ru-RU" sz="1596" dirty="0">
                <a:solidFill>
                  <a:schemeClr val="tx1">
                    <a:lumMod val="90000"/>
                    <a:lumOff val="10000"/>
                  </a:schemeClr>
                </a:solidFill>
                <a:latin typeface="Montserrat"/>
                <a:ea typeface="Montserrat"/>
                <a:cs typeface="Montserrat"/>
                <a:sym typeface="Montserrat"/>
              </a:rPr>
              <a:t> - </a:t>
            </a:r>
            <a:r>
              <a:rPr lang="ru-RU" sz="1596" dirty="0" err="1">
                <a:solidFill>
                  <a:schemeClr val="tx1">
                    <a:lumMod val="90000"/>
                    <a:lumOff val="10000"/>
                  </a:schemeClr>
                </a:solidFill>
                <a:latin typeface="Montserrat"/>
                <a:ea typeface="Montserrat"/>
                <a:cs typeface="Montserrat"/>
                <a:sym typeface="Montserrat"/>
              </a:rPr>
              <a:t>Pipeline</a:t>
            </a:r>
            <a:endParaRPr sz="1596" dirty="0">
              <a:solidFill>
                <a:schemeClr val="tx1">
                  <a:lumMod val="90000"/>
                  <a:lumOff val="10000"/>
                </a:schemeClr>
              </a:solidFill>
              <a:latin typeface="Montserrat"/>
              <a:ea typeface="Montserrat"/>
              <a:cs typeface="Montserrat"/>
              <a:sym typeface="Montserrat"/>
            </a:endParaRPr>
          </a:p>
        </p:txBody>
      </p:sp>
      <p:sp>
        <p:nvSpPr>
          <p:cNvPr id="39" name="Google Shape;152;p26"/>
          <p:cNvSpPr txBox="1"/>
          <p:nvPr/>
        </p:nvSpPr>
        <p:spPr>
          <a:xfrm>
            <a:off x="9904578" y="4905142"/>
            <a:ext cx="1998970" cy="1005606"/>
          </a:xfrm>
          <a:prstGeom prst="rect">
            <a:avLst/>
          </a:prstGeom>
          <a:noFill/>
          <a:ln>
            <a:noFill/>
          </a:ln>
        </p:spPr>
        <p:txBody>
          <a:bodyPr spcFirstLastPara="1" wrap="square" lIns="0" tIns="0" rIns="121590" bIns="121590" anchor="t" anchorCtr="0">
            <a:noAutofit/>
          </a:bodyPr>
          <a:lstStyle/>
          <a:p>
            <a:pPr algn="ctr"/>
            <a:endParaRPr lang="ru-RU" sz="1596" dirty="0">
              <a:solidFill>
                <a:schemeClr val="tx1">
                  <a:lumMod val="90000"/>
                  <a:lumOff val="10000"/>
                </a:schemeClr>
              </a:solidFill>
              <a:latin typeface="Montserrat"/>
              <a:ea typeface="Montserrat"/>
              <a:cs typeface="Montserrat"/>
              <a:sym typeface="Montserrat"/>
            </a:endParaRPr>
          </a:p>
          <a:p>
            <a:pPr algn="ctr"/>
            <a:r>
              <a:rPr lang="ru-RU" sz="1596" dirty="0">
                <a:solidFill>
                  <a:schemeClr val="tx1">
                    <a:lumMod val="90000"/>
                    <a:lumOff val="10000"/>
                  </a:schemeClr>
                </a:solidFill>
                <a:latin typeface="Montserrat"/>
                <a:ea typeface="Montserrat"/>
                <a:cs typeface="Montserrat"/>
                <a:sym typeface="Montserrat"/>
              </a:rPr>
              <a:t>Разбор полетов</a:t>
            </a:r>
          </a:p>
          <a:p>
            <a:pPr algn="ctr"/>
            <a:r>
              <a:rPr lang="ru-RU" sz="1596" dirty="0">
                <a:solidFill>
                  <a:schemeClr val="tx1">
                    <a:lumMod val="90000"/>
                    <a:lumOff val="10000"/>
                  </a:schemeClr>
                </a:solidFill>
                <a:latin typeface="Montserrat"/>
                <a:ea typeface="Montserrat"/>
                <a:cs typeface="Montserrat"/>
                <a:sym typeface="Montserrat"/>
              </a:rPr>
              <a:t>Итоги Семестра</a:t>
            </a:r>
            <a:endParaRPr sz="1596" dirty="0">
              <a:solidFill>
                <a:schemeClr val="tx1">
                  <a:lumMod val="90000"/>
                  <a:lumOff val="10000"/>
                </a:schemeClr>
              </a:solidFill>
              <a:latin typeface="Montserrat"/>
              <a:ea typeface="Montserrat"/>
              <a:cs typeface="Montserrat"/>
              <a:sym typeface="Montserrat"/>
            </a:endParaRPr>
          </a:p>
        </p:txBody>
      </p:sp>
      <p:sp>
        <p:nvSpPr>
          <p:cNvPr id="43" name="Google Shape;156;p26"/>
          <p:cNvSpPr/>
          <p:nvPr/>
        </p:nvSpPr>
        <p:spPr>
          <a:xfrm>
            <a:off x="8492861" y="2830757"/>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5</a:t>
            </a:r>
            <a:endParaRPr sz="2487" dirty="0">
              <a:solidFill>
                <a:schemeClr val="bg1"/>
              </a:solidFill>
            </a:endParaRPr>
          </a:p>
        </p:txBody>
      </p:sp>
    </p:spTree>
    <p:extLst>
      <p:ext uri="{BB962C8B-B14F-4D97-AF65-F5344CB8AC3E}">
        <p14:creationId xmlns:p14="http://schemas.microsoft.com/office/powerpoint/2010/main" val="12206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9132757"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sym typeface="Montserrat"/>
              </a:rPr>
              <a:t>В предыдущей серии</a:t>
            </a:r>
            <a:endParaRPr sz="2261" dirty="0">
              <a:solidFill>
                <a:schemeClr val="tx1">
                  <a:lumMod val="75000"/>
                  <a:lumOff val="25000"/>
                </a:schemeClr>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Кластеризация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Расстояние</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Метод кластеризации к-Средних</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Метрики кластеризации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Кластеризация к-средних в </a:t>
            </a:r>
            <a:r>
              <a:rPr lang="tr-TR" sz="2261" dirty="0">
                <a:solidFill>
                  <a:schemeClr val="tx1">
                    <a:lumMod val="75000"/>
                    <a:lumOff val="25000"/>
                  </a:schemeClr>
                </a:solidFill>
                <a:latin typeface="Montserrat"/>
                <a:ea typeface="Montserrat"/>
                <a:cs typeface="Montserrat"/>
                <a:sym typeface="Montserrat"/>
              </a:rPr>
              <a:t>scikit-learn</a:t>
            </a:r>
            <a:endParaRPr lang="ru-RU" sz="2261" dirty="0">
              <a:solidFill>
                <a:schemeClr val="tx1">
                  <a:lumMod val="75000"/>
                  <a:lumOff val="25000"/>
                </a:schemeClr>
              </a:solidFill>
              <a:latin typeface="Montserrat"/>
              <a:ea typeface="Montserrat"/>
              <a:cs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75000"/>
                    <a:lumOff val="25000"/>
                  </a:schemeClr>
                </a:solidFill>
                <a:latin typeface="Montserrat"/>
                <a:ea typeface="Montserrat"/>
                <a:cs typeface="Montserrat"/>
                <a:sym typeface="Montserrat"/>
              </a:rPr>
              <a:t>Рефлексия</a:t>
            </a:r>
            <a:endParaRPr sz="2261" dirty="0">
              <a:solidFill>
                <a:schemeClr val="tx1">
                  <a:lumMod val="75000"/>
                  <a:lumOff val="25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2.10 Кластеризация </a:t>
            </a:r>
          </a:p>
        </p:txBody>
      </p:sp>
    </p:spTree>
    <p:extLst>
      <p:ext uri="{BB962C8B-B14F-4D97-AF65-F5344CB8AC3E}">
        <p14:creationId xmlns:p14="http://schemas.microsoft.com/office/powerpoint/2010/main" val="2522086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62" name="Заголовок 1">
            <a:extLst>
              <a:ext uri="{FF2B5EF4-FFF2-40B4-BE49-F238E27FC236}">
                <a16:creationId xmlns:a16="http://schemas.microsoft.com/office/drawing/2014/main" id="{308AFC14-6FE6-474F-9E6F-7322D1F482CB}"/>
              </a:ext>
            </a:extLst>
          </p:cNvPr>
          <p:cNvSpPr txBox="1">
            <a:spLocks/>
          </p:cNvSpPr>
          <p:nvPr/>
        </p:nvSpPr>
        <p:spPr>
          <a:xfrm>
            <a:off x="1775520" y="692696"/>
            <a:ext cx="7920880" cy="827739"/>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862" b="0" i="0" u="none" strike="noStrike" cap="none">
                <a:solidFill>
                  <a:srgbClr val="000000"/>
                </a:solidFill>
                <a:latin typeface="Arial"/>
                <a:ea typeface="Arial"/>
                <a:cs typeface="Arial"/>
                <a:sym typeface="Arial"/>
              </a:defRPr>
            </a:lvl9p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a:t>
            </a:r>
          </a:p>
        </p:txBody>
      </p:sp>
      <p:sp>
        <p:nvSpPr>
          <p:cNvPr id="63" name="TextBox 62">
            <a:extLst>
              <a:ext uri="{FF2B5EF4-FFF2-40B4-BE49-F238E27FC236}">
                <a16:creationId xmlns:a16="http://schemas.microsoft.com/office/drawing/2014/main" id="{B331611B-580F-44A6-BC5B-50915C06D304}"/>
              </a:ext>
            </a:extLst>
          </p:cNvPr>
          <p:cNvSpPr txBox="1"/>
          <p:nvPr/>
        </p:nvSpPr>
        <p:spPr>
          <a:xfrm>
            <a:off x="214062" y="4575558"/>
            <a:ext cx="2808312" cy="1107996"/>
          </a:xfrm>
          <a:prstGeom prst="rect">
            <a:avLst/>
          </a:prstGeom>
          <a:noFill/>
        </p:spPr>
        <p:txBody>
          <a:bodyPr wrap="square" rtlCol="0">
            <a:spAutoFit/>
          </a:bodyPr>
          <a:lstStyle/>
          <a:p>
            <a:r>
              <a:rPr lang="en-US" sz="6600" dirty="0">
                <a:solidFill>
                  <a:schemeClr val="bg1"/>
                </a:solidFill>
                <a:latin typeface="Comic Sans MS" panose="030F0702030302020204" pitchFamily="66" charset="0"/>
              </a:rPr>
              <a:t>y=f(X)</a:t>
            </a:r>
            <a:endParaRPr lang="ru-RU" sz="6600" dirty="0">
              <a:solidFill>
                <a:schemeClr val="bg1"/>
              </a:solidFill>
              <a:latin typeface="Comic Sans MS" panose="030F0702030302020204" pitchFamily="66" charset="0"/>
            </a:endParaRPr>
          </a:p>
        </p:txBody>
      </p:sp>
      <p:sp>
        <p:nvSpPr>
          <p:cNvPr id="64" name="TextBox 63">
            <a:extLst>
              <a:ext uri="{FF2B5EF4-FFF2-40B4-BE49-F238E27FC236}">
                <a16:creationId xmlns:a16="http://schemas.microsoft.com/office/drawing/2014/main" id="{94EDFADE-0B3C-4B3F-B1AC-EEA24442C6B9}"/>
              </a:ext>
            </a:extLst>
          </p:cNvPr>
          <p:cNvSpPr txBox="1"/>
          <p:nvPr/>
        </p:nvSpPr>
        <p:spPr>
          <a:xfrm>
            <a:off x="2902968" y="5239756"/>
            <a:ext cx="9289032" cy="1323439"/>
          </a:xfrm>
          <a:prstGeom prst="rect">
            <a:avLst/>
          </a:prstGeom>
          <a:noFill/>
        </p:spPr>
        <p:txBody>
          <a:bodyPr wrap="square" rtlCol="0">
            <a:spAutoFit/>
          </a:bodyPr>
          <a:lstStyle/>
          <a:p>
            <a:r>
              <a:rPr lang="en-US" sz="4000" dirty="0">
                <a:solidFill>
                  <a:schemeClr val="bg1"/>
                </a:solidFill>
                <a:latin typeface="Montserrat" panose="00000500000000000000" pitchFamily="2" charset="-52"/>
                <a:cs typeface="Times New Roman" panose="02020603050405020304" pitchFamily="18" charset="0"/>
              </a:rPr>
              <a:t>f</a:t>
            </a:r>
            <a:r>
              <a:rPr lang="ru-RU" sz="4000" dirty="0">
                <a:solidFill>
                  <a:schemeClr val="bg1"/>
                </a:solidFill>
                <a:latin typeface="Montserrat" panose="00000500000000000000" pitchFamily="2" charset="-52"/>
                <a:cs typeface="Times New Roman" panose="02020603050405020304" pitchFamily="18" charset="0"/>
              </a:rPr>
              <a:t> – выдает номер кластера для каждой точки</a:t>
            </a:r>
          </a:p>
        </p:txBody>
      </p:sp>
      <p:pic>
        <p:nvPicPr>
          <p:cNvPr id="65" name="Рисунок 64">
            <a:extLst>
              <a:ext uri="{FF2B5EF4-FFF2-40B4-BE49-F238E27FC236}">
                <a16:creationId xmlns:a16="http://schemas.microsoft.com/office/drawing/2014/main" id="{9F5DE2C7-BF18-4484-ABA3-7983B79203AB}"/>
              </a:ext>
            </a:extLst>
          </p:cNvPr>
          <p:cNvPicPr>
            <a:picLocks noChangeAspect="1"/>
          </p:cNvPicPr>
          <p:nvPr/>
        </p:nvPicPr>
        <p:blipFill>
          <a:blip r:embed="rId4"/>
          <a:stretch>
            <a:fillRect/>
          </a:stretch>
        </p:blipFill>
        <p:spPr>
          <a:xfrm>
            <a:off x="3292521" y="1592102"/>
            <a:ext cx="4032448" cy="2931826"/>
          </a:xfrm>
          <a:prstGeom prst="rect">
            <a:avLst/>
          </a:prstGeom>
        </p:spPr>
      </p:pic>
      <p:pic>
        <p:nvPicPr>
          <p:cNvPr id="66" name="Рисунок 65">
            <a:extLst>
              <a:ext uri="{FF2B5EF4-FFF2-40B4-BE49-F238E27FC236}">
                <a16:creationId xmlns:a16="http://schemas.microsoft.com/office/drawing/2014/main" id="{DB8B678E-0660-4B9F-B8EC-8B52A1A7927B}"/>
              </a:ext>
            </a:extLst>
          </p:cNvPr>
          <p:cNvPicPr>
            <a:picLocks noChangeAspect="1"/>
          </p:cNvPicPr>
          <p:nvPr/>
        </p:nvPicPr>
        <p:blipFill>
          <a:blip r:embed="rId5"/>
          <a:stretch>
            <a:fillRect/>
          </a:stretch>
        </p:blipFill>
        <p:spPr>
          <a:xfrm>
            <a:off x="3367166" y="1539494"/>
            <a:ext cx="4114463" cy="2984434"/>
          </a:xfrm>
          <a:prstGeom prst="rect">
            <a:avLst/>
          </a:prstGeom>
        </p:spPr>
      </p:pic>
    </p:spTree>
    <p:extLst>
      <p:ext uri="{BB962C8B-B14F-4D97-AF65-F5344CB8AC3E}">
        <p14:creationId xmlns:p14="http://schemas.microsoft.com/office/powerpoint/2010/main" val="275587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3" grpId="0"/>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84F4BEC6-D720-49B3-BF25-8F260CC5BA9C}"/>
              </a:ext>
            </a:extLst>
          </p:cNvPr>
          <p:cNvSpPr>
            <a:spLocks noGrp="1"/>
          </p:cNvSpPr>
          <p:nvPr>
            <p:ph type="title"/>
          </p:nvPr>
        </p:nvSpPr>
        <p:spPr>
          <a:xfrm>
            <a:off x="1775520" y="692696"/>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Кластеризация</a:t>
            </a:r>
          </a:p>
        </p:txBody>
      </p:sp>
      <p:pic>
        <p:nvPicPr>
          <p:cNvPr id="12" name="Picture 2" descr="Target Audience: How to Define your Target Audience in 5 Simple Steps |  Lean Web Tools">
            <a:extLst>
              <a:ext uri="{FF2B5EF4-FFF2-40B4-BE49-F238E27FC236}">
                <a16:creationId xmlns:a16="http://schemas.microsoft.com/office/drawing/2014/main" id="{5940AB8F-309C-40AE-8D4B-E45B8AFDF9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93" b="91964" l="0" r="99556"/>
                    </a14:imgEffect>
                  </a14:imgLayer>
                </a14:imgProps>
              </a:ext>
              <a:ext uri="{28A0092B-C50C-407E-A947-70E740481C1C}">
                <a14:useLocalDpi xmlns:a14="http://schemas.microsoft.com/office/drawing/2010/main" val="0"/>
              </a:ext>
            </a:extLst>
          </a:blip>
          <a:srcRect/>
          <a:stretch>
            <a:fillRect/>
          </a:stretch>
        </p:blipFill>
        <p:spPr bwMode="auto">
          <a:xfrm>
            <a:off x="4295800" y="4077072"/>
            <a:ext cx="2143125" cy="21336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Target Audience Advertising - Target Group Target Audience Icon png - free  transparent png images - pngaaa.com">
            <a:extLst>
              <a:ext uri="{FF2B5EF4-FFF2-40B4-BE49-F238E27FC236}">
                <a16:creationId xmlns:a16="http://schemas.microsoft.com/office/drawing/2014/main" id="{0D64CFED-A5BA-4FE4-A87F-8B6D8B447C5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160" b="89573" l="3667" r="100000">
                        <a14:backgroundMark x1="20889" y1="42022" x2="20889" y2="42022"/>
                      </a14:backgroundRemoval>
                    </a14:imgEffect>
                  </a14:imgLayer>
                </a14:imgProps>
              </a:ext>
              <a:ext uri="{28A0092B-C50C-407E-A947-70E740481C1C}">
                <a14:useLocalDpi xmlns:a14="http://schemas.microsoft.com/office/drawing/2010/main" val="0"/>
              </a:ext>
            </a:extLst>
          </a:blip>
          <a:srcRect/>
          <a:stretch>
            <a:fillRect/>
          </a:stretch>
        </p:blipFill>
        <p:spPr bwMode="auto">
          <a:xfrm>
            <a:off x="3791744" y="1628800"/>
            <a:ext cx="3816424" cy="26842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na, forensic, analysis, crime, investigate, test, law icon">
            <a:extLst>
              <a:ext uri="{FF2B5EF4-FFF2-40B4-BE49-F238E27FC236}">
                <a16:creationId xmlns:a16="http://schemas.microsoft.com/office/drawing/2014/main" id="{13CE372A-8AEA-431D-9A90-42063287C4D1}"/>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49023" y1="42969" x2="49023" y2="42969"/>
                        <a14:foregroundMark x1="75781" y1="74219" x2="75781" y2="74219"/>
                      </a14:backgroundRemoval>
                    </a14:imgEffect>
                  </a14:imgLayer>
                </a14:imgProps>
              </a:ext>
              <a:ext uri="{28A0092B-C50C-407E-A947-70E740481C1C}">
                <a14:useLocalDpi xmlns:a14="http://schemas.microsoft.com/office/drawing/2010/main" val="0"/>
              </a:ext>
            </a:extLst>
          </a:blip>
          <a:srcRect l="16089" t="16565" r="15091" b="16474"/>
          <a:stretch/>
        </p:blipFill>
        <p:spPr bwMode="auto">
          <a:xfrm>
            <a:off x="9552384" y="4005064"/>
            <a:ext cx="2329214" cy="22662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Big Data Icon, Icon Design, Data URI Scheme, Computer, Data Analysis, Text,  Line, Area, Data, Icon Design, Big Data png | PNGWing">
            <a:extLst>
              <a:ext uri="{FF2B5EF4-FFF2-40B4-BE49-F238E27FC236}">
                <a16:creationId xmlns:a16="http://schemas.microsoft.com/office/drawing/2014/main" id="{DFA78E0E-97BC-402B-A469-127D6CA8AE37}"/>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3901" b="98759" l="10000" r="90000">
                        <a14:foregroundMark x1="25978" y1="16312" x2="31196" y2="24823"/>
                        <a14:foregroundMark x1="28261" y1="8688" x2="28261" y2="8688"/>
                        <a14:foregroundMark x1="55109" y1="8688" x2="55109" y2="8688"/>
                        <a14:foregroundMark x1="45761" y1="24823" x2="48152" y2="21277"/>
                        <a14:foregroundMark x1="50326" y1="16844" x2="50326" y2="16844"/>
                        <a14:foregroundMark x1="71957" y1="15248" x2="71957" y2="15248"/>
                        <a14:foregroundMark x1="28478" y1="41135" x2="28478" y2="41135"/>
                        <a14:foregroundMark x1="23804" y1="54787" x2="32283" y2="56560"/>
                        <a14:foregroundMark x1="24022" y1="48227" x2="24022" y2="48227"/>
                        <a14:foregroundMark x1="27935" y1="49468" x2="27935" y2="49468"/>
                        <a14:foregroundMark x1="31957" y1="48936" x2="31957" y2="48936"/>
                        <a14:foregroundMark x1="54674" y1="42730" x2="48587" y2="43794"/>
                        <a14:foregroundMark x1="49674" y1="50532" x2="49674" y2="50532"/>
                        <a14:foregroundMark x1="45000" y1="58156" x2="47717" y2="55142"/>
                        <a14:foregroundMark x1="28043" y1="75887" x2="28370" y2="87589"/>
                        <a14:foregroundMark x1="68587" y1="41135" x2="71087" y2="44681"/>
                        <a14:foregroundMark x1="73478" y1="44858" x2="73478" y2="44858"/>
                        <a14:foregroundMark x1="69891" y1="57979" x2="69891" y2="57979"/>
                        <a14:foregroundMark x1="74130" y1="53369" x2="74130" y2="53369"/>
                        <a14:foregroundMark x1="76304" y1="84752" x2="76304" y2="84752"/>
                        <a14:foregroundMark x1="71522" y1="90426" x2="71522" y2="90426"/>
                        <a14:foregroundMark x1="66304" y1="84929" x2="66304" y2="84929"/>
                        <a14:foregroundMark x1="70217" y1="77660" x2="70217" y2="77660"/>
                        <a14:foregroundMark x1="76630" y1="78546" x2="76630" y2="78546"/>
                        <a14:foregroundMark x1="70761" y1="26418" x2="70761" y2="26418"/>
                      </a14:backgroundRemoval>
                    </a14:imgEffect>
                  </a14:imgLayer>
                </a14:imgProps>
              </a:ext>
              <a:ext uri="{28A0092B-C50C-407E-A947-70E740481C1C}">
                <a14:useLocalDpi xmlns:a14="http://schemas.microsoft.com/office/drawing/2010/main" val="0"/>
              </a:ext>
            </a:extLst>
          </a:blip>
          <a:srcRect l="17905" r="17800"/>
          <a:stretch/>
        </p:blipFill>
        <p:spPr bwMode="auto">
          <a:xfrm>
            <a:off x="6528048" y="3977680"/>
            <a:ext cx="3020839" cy="28803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lustering Algorithms in Machine Learning | Clusterting in ML">
            <a:extLst>
              <a:ext uri="{FF2B5EF4-FFF2-40B4-BE49-F238E27FC236}">
                <a16:creationId xmlns:a16="http://schemas.microsoft.com/office/drawing/2014/main" id="{86C66CDC-58A8-42C9-96C9-C86E32DCD6C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415" t="12173" r="3471" b="6667"/>
          <a:stretch/>
        </p:blipFill>
        <p:spPr bwMode="auto">
          <a:xfrm>
            <a:off x="7896200" y="1772816"/>
            <a:ext cx="3656068" cy="2124472"/>
          </a:xfrm>
          <a:prstGeom prst="rect">
            <a:avLst/>
          </a:prstGeom>
          <a:noFill/>
          <a:extLst>
            <a:ext uri="{909E8E84-426E-40DD-AFC4-6F175D3DCCD1}">
              <a14:hiddenFill xmlns:a14="http://schemas.microsoft.com/office/drawing/2010/main">
                <a:solidFill>
                  <a:srgbClr val="FFFFFF"/>
                </a:solidFill>
              </a14:hiddenFill>
            </a:ext>
          </a:extLst>
        </p:spPr>
      </p:pic>
      <p:sp>
        <p:nvSpPr>
          <p:cNvPr id="23" name="Прямоугольник 22">
            <a:extLst>
              <a:ext uri="{FF2B5EF4-FFF2-40B4-BE49-F238E27FC236}">
                <a16:creationId xmlns:a16="http://schemas.microsoft.com/office/drawing/2014/main" id="{164D61E9-9330-46EF-9DBD-70D35A49DE50}"/>
              </a:ext>
            </a:extLst>
          </p:cNvPr>
          <p:cNvSpPr/>
          <p:nvPr/>
        </p:nvSpPr>
        <p:spPr>
          <a:xfrm>
            <a:off x="241560" y="1469301"/>
            <a:ext cx="4172968" cy="5016758"/>
          </a:xfrm>
          <a:prstGeom prst="rect">
            <a:avLst/>
          </a:prstGeom>
        </p:spPr>
        <p:txBody>
          <a:bodyPr wrap="square">
            <a:spAutoFit/>
          </a:bodyPr>
          <a:lstStyle/>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Бизнес и маркетинг</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400" dirty="0">
                <a:solidFill>
                  <a:schemeClr val="bg1"/>
                </a:solidFill>
                <a:latin typeface="Montserrat" panose="00000500000000000000" pitchFamily="2" charset="-52"/>
              </a:rPr>
              <a:t>Биология, вычислительная биология и биоинформатика</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Всемирная паутина</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Информатика</a:t>
            </a:r>
          </a:p>
          <a:p>
            <a:pPr>
              <a:buClr>
                <a:schemeClr val="bg2"/>
              </a:buClr>
              <a:buFont typeface="Arial" panose="020B0604020202020204" pitchFamily="34" charset="0"/>
              <a:buChar char="•"/>
            </a:pPr>
            <a:endParaRPr lang="ru-RU" sz="2800" dirty="0">
              <a:solidFill>
                <a:schemeClr val="bg1"/>
              </a:solidFill>
              <a:latin typeface="Montserrat" panose="00000500000000000000" pitchFamily="2" charset="-52"/>
            </a:endParaRPr>
          </a:p>
          <a:p>
            <a:pPr>
              <a:buClr>
                <a:schemeClr val="bg2"/>
              </a:buClr>
              <a:buFont typeface="Arial" panose="020B0604020202020204" pitchFamily="34" charset="0"/>
              <a:buChar char="•"/>
            </a:pPr>
            <a:r>
              <a:rPr lang="ru-RU" sz="2800" dirty="0">
                <a:solidFill>
                  <a:schemeClr val="bg1"/>
                </a:solidFill>
                <a:latin typeface="Montserrat" panose="00000500000000000000" pitchFamily="2" charset="-52"/>
              </a:rPr>
              <a:t>Социальные</a:t>
            </a:r>
            <a:r>
              <a:rPr lang="en-US" sz="2800" dirty="0">
                <a:solidFill>
                  <a:schemeClr val="bg1"/>
                </a:solidFill>
                <a:latin typeface="Montserrat" panose="00000500000000000000" pitchFamily="2" charset="-52"/>
              </a:rPr>
              <a:t> </a:t>
            </a:r>
            <a:r>
              <a:rPr lang="ru-RU" sz="2800" dirty="0">
                <a:solidFill>
                  <a:schemeClr val="bg1"/>
                </a:solidFill>
                <a:latin typeface="Montserrat" panose="00000500000000000000" pitchFamily="2" charset="-52"/>
              </a:rPr>
              <a:t>науки</a:t>
            </a:r>
            <a:endParaRPr lang="en-US" sz="2800" b="0" i="0" dirty="0">
              <a:solidFill>
                <a:schemeClr val="bg1"/>
              </a:solidFill>
              <a:effectLst/>
              <a:latin typeface="Montserrat" panose="00000500000000000000" pitchFamily="2" charset="-52"/>
            </a:endParaRPr>
          </a:p>
        </p:txBody>
      </p:sp>
    </p:spTree>
    <p:extLst>
      <p:ext uri="{BB962C8B-B14F-4D97-AF65-F5344CB8AC3E}">
        <p14:creationId xmlns:p14="http://schemas.microsoft.com/office/powerpoint/2010/main" val="167981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SkillFactory шаблон для видео (черный/белый)">
  <a:themeElements>
    <a:clrScheme name="VIVID - Color 01">
      <a:dk1>
        <a:srgbClr val="242327"/>
      </a:dk1>
      <a:lt1>
        <a:srgbClr val="FFFFFF"/>
      </a:lt1>
      <a:dk2>
        <a:srgbClr val="01C601"/>
      </a:dk2>
      <a:lt2>
        <a:srgbClr val="FFFFFF"/>
      </a:lt2>
      <a:accent1>
        <a:srgbClr val="01C601"/>
      </a:accent1>
      <a:accent2>
        <a:srgbClr val="FD0002"/>
      </a:accent2>
      <a:accent3>
        <a:srgbClr val="8766D0"/>
      </a:accent3>
      <a:accent4>
        <a:srgbClr val="171C30"/>
      </a:accent4>
      <a:accent5>
        <a:srgbClr val="F1C232"/>
      </a:accent5>
      <a:accent6>
        <a:srgbClr val="FFFFFF"/>
      </a:accent6>
      <a:hlink>
        <a:srgbClr val="01C601"/>
      </a:hlink>
      <a:folHlink>
        <a:srgbClr val="5BC9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1026</TotalTime>
  <Words>1778</Words>
  <Application>Microsoft Office PowerPoint</Application>
  <PresentationFormat>Произвольный</PresentationFormat>
  <Paragraphs>472</Paragraphs>
  <Slides>44</Slides>
  <Notes>44</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44</vt:i4>
      </vt:variant>
    </vt:vector>
  </HeadingPairs>
  <TitlesOfParts>
    <vt:vector size="56" baseType="lpstr">
      <vt:lpstr>Comic Sans MS</vt:lpstr>
      <vt:lpstr>Calibri</vt:lpstr>
      <vt:lpstr>IBM Plex Mono</vt:lpstr>
      <vt:lpstr>Source Sans Pro</vt:lpstr>
      <vt:lpstr>Montserrat</vt:lpstr>
      <vt:lpstr>Cambria Math</vt:lpstr>
      <vt:lpstr>Montserrat Black</vt:lpstr>
      <vt:lpstr>Courier New</vt:lpstr>
      <vt:lpstr>Arial</vt:lpstr>
      <vt:lpstr>Verdana</vt:lpstr>
      <vt:lpstr>Times New Roman</vt:lpstr>
      <vt:lpstr>SkillFactory шаблон для видео (черный/белый)</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Кластеризация</vt:lpstr>
      <vt:lpstr>Кластеризация</vt:lpstr>
      <vt:lpstr>Презентация PowerPoint</vt:lpstr>
      <vt:lpstr>Расстояние</vt:lpstr>
      <vt:lpstr>Расстояние</vt:lpstr>
      <vt:lpstr>Расстояние</vt:lpstr>
      <vt:lpstr>Расстояние</vt:lpstr>
      <vt:lpstr>Стандартизация Данных</vt:lpstr>
      <vt:lpstr>Добавочный пример про «а зачем Стандартизировать»?</vt:lpstr>
      <vt:lpstr>Презентация PowerPoint</vt:lpstr>
      <vt:lpstr>Кластеризация К-средних</vt:lpstr>
      <vt:lpstr>Рубрика Прохладные Истории</vt:lpstr>
      <vt:lpstr>Кластеризация К-средних</vt:lpstr>
      <vt:lpstr>Кластеризация К-средних</vt:lpstr>
      <vt:lpstr>Кластеризация К-средних</vt:lpstr>
      <vt:lpstr>Кластеризация К-средних</vt:lpstr>
      <vt:lpstr>Кластеризация К-средних</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Кластеризация К-средних</vt:lpstr>
      <vt:lpstr>Метрики</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Долганов Антон Юрьевич</cp:lastModifiedBy>
  <cp:revision>78</cp:revision>
  <dcterms:modified xsi:type="dcterms:W3CDTF">2022-12-07T14:56:52Z</dcterms:modified>
</cp:coreProperties>
</file>